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95" r:id="rId2"/>
    <p:sldId id="299" r:id="rId3"/>
    <p:sldId id="298" r:id="rId4"/>
    <p:sldId id="297" r:id="rId5"/>
    <p:sldId id="265" r:id="rId6"/>
    <p:sldId id="296" r:id="rId7"/>
    <p:sldId id="300" r:id="rId8"/>
    <p:sldId id="280" r:id="rId9"/>
    <p:sldId id="281" r:id="rId10"/>
    <p:sldId id="282" r:id="rId11"/>
    <p:sldId id="283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1" r:id="rId21"/>
    <p:sldId id="312" r:id="rId22"/>
    <p:sldId id="323" r:id="rId23"/>
    <p:sldId id="324" r:id="rId24"/>
    <p:sldId id="325" r:id="rId25"/>
    <p:sldId id="315" r:id="rId26"/>
    <p:sldId id="310" r:id="rId27"/>
    <p:sldId id="284" r:id="rId28"/>
    <p:sldId id="285" r:id="rId29"/>
    <p:sldId id="319" r:id="rId30"/>
    <p:sldId id="320" r:id="rId31"/>
    <p:sldId id="322" r:id="rId32"/>
    <p:sldId id="313" r:id="rId33"/>
    <p:sldId id="318" r:id="rId34"/>
    <p:sldId id="314" r:id="rId35"/>
    <p:sldId id="316" r:id="rId36"/>
    <p:sldId id="317" r:id="rId37"/>
    <p:sldId id="286" r:id="rId38"/>
    <p:sldId id="321" r:id="rId39"/>
    <p:sldId id="287" r:id="rId40"/>
    <p:sldId id="288" r:id="rId41"/>
    <p:sldId id="289" r:id="rId42"/>
    <p:sldId id="291" r:id="rId43"/>
    <p:sldId id="292" r:id="rId44"/>
    <p:sldId id="293" r:id="rId45"/>
    <p:sldId id="326" r:id="rId46"/>
    <p:sldId id="327" r:id="rId47"/>
    <p:sldId id="443" r:id="rId48"/>
    <p:sldId id="332" r:id="rId49"/>
    <p:sldId id="328" r:id="rId50"/>
    <p:sldId id="419" r:id="rId51"/>
    <p:sldId id="329" r:id="rId52"/>
    <p:sldId id="405" r:id="rId53"/>
    <p:sldId id="403" r:id="rId54"/>
    <p:sldId id="331" r:id="rId55"/>
    <p:sldId id="407" r:id="rId56"/>
    <p:sldId id="429" r:id="rId57"/>
    <p:sldId id="448" r:id="rId58"/>
    <p:sldId id="424" r:id="rId59"/>
    <p:sldId id="330" r:id="rId60"/>
    <p:sldId id="408" r:id="rId61"/>
    <p:sldId id="410" r:id="rId62"/>
    <p:sldId id="411" r:id="rId63"/>
    <p:sldId id="417" r:id="rId64"/>
    <p:sldId id="420" r:id="rId65"/>
    <p:sldId id="449" r:id="rId66"/>
    <p:sldId id="422" r:id="rId67"/>
    <p:sldId id="406" r:id="rId68"/>
    <p:sldId id="412" r:id="rId69"/>
    <p:sldId id="414" r:id="rId70"/>
    <p:sldId id="416" r:id="rId71"/>
    <p:sldId id="418" r:id="rId72"/>
    <p:sldId id="442" r:id="rId73"/>
    <p:sldId id="450" r:id="rId74"/>
    <p:sldId id="425" r:id="rId75"/>
    <p:sldId id="453" r:id="rId76"/>
    <p:sldId id="428" r:id="rId77"/>
    <p:sldId id="451" r:id="rId78"/>
    <p:sldId id="426" r:id="rId79"/>
    <p:sldId id="430" r:id="rId80"/>
    <p:sldId id="454" r:id="rId81"/>
    <p:sldId id="431" r:id="rId82"/>
    <p:sldId id="455" r:id="rId83"/>
    <p:sldId id="432" r:id="rId84"/>
    <p:sldId id="433" r:id="rId85"/>
    <p:sldId id="436" r:id="rId86"/>
    <p:sldId id="415" r:id="rId87"/>
    <p:sldId id="437" r:id="rId88"/>
    <p:sldId id="439" r:id="rId89"/>
    <p:sldId id="441" r:id="rId90"/>
    <p:sldId id="440" r:id="rId91"/>
    <p:sldId id="458" r:id="rId92"/>
    <p:sldId id="456" r:id="rId93"/>
    <p:sldId id="457" r:id="rId94"/>
    <p:sldId id="434" r:id="rId95"/>
    <p:sldId id="459" r:id="rId96"/>
    <p:sldId id="470" r:id="rId97"/>
    <p:sldId id="471" r:id="rId98"/>
    <p:sldId id="472" r:id="rId99"/>
    <p:sldId id="473" r:id="rId100"/>
    <p:sldId id="474" r:id="rId101"/>
    <p:sldId id="475" r:id="rId102"/>
    <p:sldId id="476" r:id="rId103"/>
    <p:sldId id="466" r:id="rId104"/>
    <p:sldId id="467" r:id="rId105"/>
    <p:sldId id="468" r:id="rId106"/>
    <p:sldId id="477" r:id="rId107"/>
    <p:sldId id="435" r:id="rId108"/>
    <p:sldId id="469" r:id="rId109"/>
    <p:sldId id="465" r:id="rId1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thya Sundar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00FF"/>
    <a:srgbClr val="FF3399"/>
    <a:srgbClr val="FF4266"/>
    <a:srgbClr val="FC4A7E"/>
    <a:srgbClr val="C8C7A8"/>
    <a:srgbClr val="84AF9B"/>
    <a:srgbClr val="FC9D99"/>
    <a:srgbClr val="34D4D0"/>
    <a:srgbClr val="F47B44"/>
    <a:srgbClr val="FAC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75156" autoAdjust="0"/>
  </p:normalViewPr>
  <p:slideViewPr>
    <p:cSldViewPr snapToGrid="0">
      <p:cViewPr varScale="1">
        <p:scale>
          <a:sx n="61" d="100"/>
          <a:sy n="61" d="100"/>
        </p:scale>
        <p:origin x="1267" y="-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83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9T11:14:01.327" idx="1">
    <p:pos x="3043" y="1612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57532-4E62-42CC-B7CB-9F59924247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4F380-A750-4611-BA23-19E58A657D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0FE7A02-7FFA-47B7-B7F5-58ED519B2981}" type="datetimeFigureOut">
              <a:rPr lang="en-IN"/>
              <a:pPr>
                <a:defRPr/>
              </a:pPr>
              <a:t>10-09-2020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969E340-D662-4093-856B-822C27463D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967D3BF-94A3-4224-9DF4-4E44F628D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4E13A-CEEE-4791-93F4-6D526EBFAB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709E4-EC17-42E0-97DA-E60C47572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93BC9D2-7EF2-4258-B9DE-D0D131D30381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ative.io/edpresso/how-to-perform-an-iterative-inorder-traversal-of-a-binary-tree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CEC15231-459F-4F57-A557-A7C2546B38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3117E421-EA0C-4EF1-BC3D-E3F97EA6B9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Root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Children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Leaf Node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Parent Node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Ancestors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Climbing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Descending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2A842377-C6D4-4E04-B964-B32BD7CDD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1A5280-4AE0-471A-8D94-D839646A685A}" type="slidenum">
              <a:rPr lang="en-IN" altLang="en-US" smtClean="0">
                <a:latin typeface="Calibri" panose="020F0502020204030204" pitchFamily="34" charset="0"/>
              </a:rPr>
              <a:pPr/>
              <a:t>12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5730F0EE-7918-4DD2-9F16-209907C67D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2EE21634-09A9-452D-AA70-B3E61CC9D9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array representation of a binary tree, we use one-dimensional array (1-D Array) to represent a binary tree.</a:t>
            </a:r>
            <a:br>
              <a:rPr lang="en-US" altLang="en-US"/>
            </a:br>
            <a:r>
              <a:rPr lang="en-US" altLang="en-US">
                <a:solidFill>
                  <a:srgbClr val="333333"/>
                </a:solidFill>
                <a:latin typeface="Open Sans"/>
              </a:rPr>
              <a:t>Consider the above example of a binary tree and it is represented as follows...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To represent a binary tree of depth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'n'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using array representation, we need one dimensional array with a maximum size of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2n + 1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.</a:t>
            </a:r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A5B8E18B-ECB1-48DD-AD6A-144569D7F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13B2AB-C068-4142-B457-418D024B2DEB}" type="slidenum">
              <a:rPr lang="en-IN" altLang="en-US" smtClean="0">
                <a:latin typeface="Calibri" panose="020F0502020204030204" pitchFamily="34" charset="0"/>
              </a:rPr>
              <a:pPr/>
              <a:t>25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DF70CAA0-1691-4D1C-91C4-180EF62578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01832ECD-54AD-49D4-B2E1-AE8D1A4EAC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We use a double linked list to represent a binary tree. In a double linked list, every node consists of three fields. First field for storing left child address, second for storing actual data and third for storing right child address.</a:t>
            </a:r>
            <a:br>
              <a:rPr lang="en-US" altLang="en-US">
                <a:solidFill>
                  <a:srgbClr val="333333"/>
                </a:solidFill>
                <a:latin typeface="Open Sans"/>
              </a:rPr>
            </a:br>
            <a:r>
              <a:rPr lang="en-US" altLang="en-US">
                <a:solidFill>
                  <a:srgbClr val="333333"/>
                </a:solidFill>
                <a:latin typeface="Open Sans"/>
              </a:rPr>
              <a:t>In this linked list representation, a node has the following structure...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F90858E6-1610-4B13-A285-59848CA3F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371843B-8A91-4911-855E-592657723112}" type="slidenum">
              <a:rPr lang="en-IN" altLang="en-US" smtClean="0">
                <a:latin typeface="Calibri" panose="020F0502020204030204" pitchFamily="34" charset="0"/>
              </a:rPr>
              <a:pPr/>
              <a:t>26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92A5B4DB-D728-471B-BC7E-9A0D4CFECE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CE02DBA8-914A-454A-99A7-76A3AB42E3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 binary tree, every node can have a maximum of two children. But in strictly binary tree, every node should have exactly two children or none. That means every internal node must have exactly two children. 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Strictly binary tree is also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Full Binary Tree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or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Proper Binary Tree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or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2-Tree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A strictly Binary Tree can be defined as follows...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333333"/>
                </a:solidFill>
                <a:latin typeface="Open Sans"/>
              </a:rPr>
              <a:t>A binary tree in which every node has either two or zero number of children is called Strictly Binary Tree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3E8FB400-1DFF-43DF-AC4F-15EBE6B1A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F5D2679-82A4-4CF8-8E4E-287830D51F29}" type="slidenum">
              <a:rPr lang="en-IN" altLang="en-US" smtClean="0">
                <a:latin typeface="Calibri" panose="020F0502020204030204" pitchFamily="34" charset="0"/>
              </a:rPr>
              <a:pPr/>
              <a:t>32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94CF1353-FC07-4986-97AF-E96DF98A07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8FC3C37C-AD27-42C3-9290-627A60B47B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303133"/>
                </a:solidFill>
                <a:latin typeface="proxima_novaregular"/>
              </a:rPr>
              <a:t>Perfect binary trees:</a:t>
            </a:r>
            <a:r>
              <a:rPr lang="en-US" altLang="en-US">
                <a:solidFill>
                  <a:srgbClr val="303133"/>
                </a:solidFill>
                <a:latin typeface="proxima_novaregular"/>
              </a:rPr>
              <a:t> Perfect binary trees are binary trees whose leaves are present at the same level and whose internal nodes carry two children.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03133"/>
                </a:solidFill>
                <a:latin typeface="proxima_novaregular"/>
              </a:rPr>
              <a:t>A common example of a perfect binary tree is an ancestral family tree.</a:t>
            </a:r>
            <a:endParaRPr lang="en-US" altLang="en-US"/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4BFB8528-F371-47FC-A2AF-2A1917FB9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2F20E3-C99B-4D75-9DE0-81B5432DB58A}" type="slidenum">
              <a:rPr lang="en-IN" altLang="en-US" smtClean="0">
                <a:latin typeface="Calibri" panose="020F0502020204030204" pitchFamily="34" charset="0"/>
              </a:rPr>
              <a:pPr/>
              <a:t>33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E700C662-C1B7-40B7-BC8B-77AF733F47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7DD3C7D1-90D6-4C8E-9803-14AA4D367B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 binary tree, every node can have a maximum of two children. But in strictly binary tree, every node should have exactly two children or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none and in complete binary tree all the nodes must have exactly two children and at every level of complete binary tree there must be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2</a:t>
            </a:r>
            <a:r>
              <a:rPr lang="en-US" altLang="en-US" baseline="30000">
                <a:solidFill>
                  <a:srgbClr val="333333"/>
                </a:solidFill>
                <a:latin typeface="Open Sans"/>
              </a:rPr>
              <a:t>level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 number of nodes. For example at level 2 there must be 2</a:t>
            </a:r>
            <a:r>
              <a:rPr lang="en-US" altLang="en-US" baseline="30000">
                <a:solidFill>
                  <a:srgbClr val="333333"/>
                </a:solidFill>
                <a:latin typeface="Open Sans"/>
              </a:rPr>
              <a:t>2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= 4 nodes and at level 3 there must be 2</a:t>
            </a:r>
            <a:r>
              <a:rPr lang="en-US" altLang="en-US" baseline="30000">
                <a:solidFill>
                  <a:srgbClr val="333333"/>
                </a:solidFill>
                <a:latin typeface="Open Sans"/>
              </a:rPr>
              <a:t>3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= 8 nodes.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333333"/>
                </a:solidFill>
                <a:latin typeface="Open Sans"/>
              </a:rPr>
              <a:t>A binary tree in which every internal node has exactly two children and all leaf nodes are at same level is called Complete Binary Tree.</a:t>
            </a:r>
            <a:endParaRPr lang="en-US" altLang="en-US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Complete binary tree is also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Perfect Binary Tree</a:t>
            </a:r>
            <a:endParaRPr lang="en-US" altLang="en-US"/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EA8F9A27-2E52-4B22-959B-12DE65648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C29C98E-9999-4B35-A049-87BB0D964517}" type="slidenum">
              <a:rPr lang="en-IN" altLang="en-US" smtClean="0">
                <a:latin typeface="Calibri" panose="020F0502020204030204" pitchFamily="34" charset="0"/>
              </a:rPr>
              <a:pPr/>
              <a:t>34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34D40F2B-CC36-4E58-848C-AD38B43956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E9B351B4-B2CF-4BD9-B47E-A5E3C567CF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N/2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4/2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2 Internal nodes</a:t>
            </a: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2B0EE44F-1D30-476D-94CA-846A993E8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9AC9ACE-6F25-4E49-96CC-D1D48E3CC033}" type="slidenum">
              <a:rPr lang="en-IN" altLang="en-US" smtClean="0">
                <a:latin typeface="Calibri" panose="020F0502020204030204" pitchFamily="34" charset="0"/>
              </a:rPr>
              <a:pPr/>
              <a:t>43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D0B03BA6-DE02-41F6-BBB0-140F6AA58E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1FCE0E8E-B637-4F61-8785-A4CDB8F3C4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A binary tree with ‘L’ leaves has at least 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log2</a:t>
            </a:r>
            <a:r>
              <a:rPr lang="en-US" altLang="en-US">
                <a:solidFill>
                  <a:srgbClr val="000000"/>
                </a:solidFill>
                <a:latin typeface="MathJax_Math-italic"/>
              </a:rPr>
              <a:t>L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+1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log2⁡L+1 number of levels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The maximum number of nodes at level ‘l’ will be 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2</a:t>
            </a:r>
            <a:r>
              <a:rPr lang="en-US" altLang="en-US">
                <a:solidFill>
                  <a:srgbClr val="000000"/>
                </a:solidFill>
                <a:latin typeface="MathJax_Math-italic"/>
              </a:rPr>
              <a:t>l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−1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2l−1 . Here level is the number of nodes on path from root to the node, including the root itself. We are considering the level of root is 1.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Maximum number of nodes present in binary tree of height h is 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2</a:t>
            </a:r>
            <a:r>
              <a:rPr lang="en-US" altLang="en-US">
                <a:solidFill>
                  <a:srgbClr val="000000"/>
                </a:solidFill>
                <a:latin typeface="MathJax_Math-italic"/>
              </a:rPr>
              <a:t>h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−1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2h−1 . Here height is the max number of nodes on root to leaf path. Here we are considering height of a tree with one node is 1.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In a binary tree with n nodes, minimum possible height or minimum number of levels are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log2⟮</a:t>
            </a:r>
            <a:r>
              <a:rPr lang="en-US" altLang="en-US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+1⟯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log2⁡⟮n+1⟯ . If we consider that the height of leaf node is considered as 0, then the formula will be 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log2⟮</a:t>
            </a:r>
            <a:r>
              <a:rPr lang="en-US" altLang="en-US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+1⟯−1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log2⁡⟮n+1⟯−1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A binary tree with ‘L’ leaves has at least 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log2</a:t>
            </a:r>
            <a:r>
              <a:rPr lang="en-US" altLang="en-US">
                <a:solidFill>
                  <a:srgbClr val="000000"/>
                </a:solidFill>
                <a:latin typeface="MathJax_Math-italic"/>
              </a:rPr>
              <a:t>L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+1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log2⁡L+1 number of levels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If a binary tree has 0 or 2 children, then number of leaf nodes are always one more than nodes with two children.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4F843440-EFDF-4833-801C-7C77012BB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6E4C25-972D-49ED-B07F-7FDFE2650458}" type="slidenum">
              <a:rPr lang="en-IN" altLang="en-US" smtClean="0">
                <a:latin typeface="Calibri" panose="020F0502020204030204" pitchFamily="34" charset="0"/>
              </a:rPr>
              <a:pPr/>
              <a:t>44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DCC10106-3149-410E-8D4C-B3EEB5D608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A9AFD721-CC25-4A56-A034-5B5A17ABFF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 i="1">
                <a:latin typeface="Roboto"/>
              </a:rPr>
              <a:t>In a Binary Tree with N nodes, minimum possible height or minimum number of levels is  ?</a:t>
            </a:r>
          </a:p>
          <a:p>
            <a:pPr eaLnBrk="1" hangingPunct="1">
              <a:spcBef>
                <a:spcPct val="0"/>
              </a:spcBef>
            </a:pPr>
            <a:endParaRPr lang="en-US" altLang="en-US" b="1" i="1">
              <a:latin typeface="Roboto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b="1" i="1">
                <a:latin typeface="Roboto"/>
              </a:rPr>
              <a:t>Log</a:t>
            </a:r>
            <a:r>
              <a:rPr lang="en-US" altLang="en-US" b="1" i="1" baseline="-25000">
                <a:latin typeface="Roboto"/>
              </a:rPr>
              <a:t>2</a:t>
            </a:r>
            <a:r>
              <a:rPr lang="en-US" altLang="en-US" b="1" i="1">
                <a:latin typeface="Roboto"/>
              </a:rPr>
              <a:t>(N+1) ?  </a:t>
            </a:r>
            <a:br>
              <a:rPr lang="en-US" altLang="en-US"/>
            </a:br>
            <a:r>
              <a:rPr lang="en-US" altLang="en-US">
                <a:latin typeface="Roboto"/>
              </a:rPr>
              <a:t>This can be directly derived from point 2 above. If we consider the convention where height of a leaf node is considered as 0, then above formula for minimum possible height becomes   ? Log</a:t>
            </a:r>
            <a:r>
              <a:rPr lang="en-US" altLang="en-US" baseline="-25000">
                <a:latin typeface="Roboto"/>
              </a:rPr>
              <a:t>2</a:t>
            </a:r>
            <a:r>
              <a:rPr lang="en-US" altLang="en-US">
                <a:latin typeface="Roboto"/>
              </a:rPr>
              <a:t>(N+1) ? – 1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Roboto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In a binary tree with n nodes, minimum possible height or minimum number of levels are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log2⟮</a:t>
            </a:r>
            <a:r>
              <a:rPr lang="en-US" altLang="en-US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+1⟯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log2⁡⟮n+1⟯ . If we consider that the height of leaf node is considered as 0, then the formula will be 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log2⟮</a:t>
            </a:r>
            <a:r>
              <a:rPr lang="en-US" altLang="en-US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>
                <a:solidFill>
                  <a:srgbClr val="000000"/>
                </a:solidFill>
                <a:latin typeface="MathJax_Main"/>
              </a:rPr>
              <a:t>+1⟯−1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6F93C8BC-ADF8-41CA-AC60-9BA209027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9005727-AD36-43E2-A4CF-233DCE05DCCC}" type="slidenum">
              <a:rPr lang="en-IN" altLang="en-US" smtClean="0">
                <a:latin typeface="Calibri" panose="020F0502020204030204" pitchFamily="34" charset="0"/>
              </a:rPr>
              <a:pPr/>
              <a:t>45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53023D35-8296-44E4-B5D7-3E6AEB3E1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DA4C3100-3558-450D-AC3B-3B8CBD0F9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815DCD9C-F015-4ED5-AC8E-912AEE925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7BD27DD-879A-40B9-9B09-BCD270E01B76}" type="slidenum">
              <a:rPr lang="en-IN" altLang="en-US" smtClean="0">
                <a:latin typeface="Calibri" panose="020F0502020204030204" pitchFamily="34" charset="0"/>
              </a:rPr>
              <a:pPr/>
              <a:t>49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medium-content-serif-font"/>
              </a:rPr>
              <a:t>Full Binary Tree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is a Binary Tree in which every node has 0 or 2 children.</a:t>
            </a:r>
          </a:p>
          <a:p>
            <a:pPr algn="l"/>
            <a:r>
              <a:rPr lang="en-US" b="1" i="1" dirty="0">
                <a:solidFill>
                  <a:srgbClr val="292929"/>
                </a:solidFill>
                <a:effectLst/>
                <a:latin typeface="medium-content-serif-font"/>
              </a:rPr>
              <a:t>Interesting Fact: </a:t>
            </a:r>
            <a:r>
              <a:rPr lang="en-US" b="0" i="1" dirty="0">
                <a:solidFill>
                  <a:srgbClr val="292929"/>
                </a:solidFill>
                <a:effectLst/>
                <a:latin typeface="medium-content-serif-font"/>
              </a:rPr>
              <a:t>For</a:t>
            </a:r>
            <a:r>
              <a:rPr lang="en-US" b="1" i="1" dirty="0">
                <a:solidFill>
                  <a:srgbClr val="292929"/>
                </a:solidFill>
                <a:effectLst/>
                <a:latin typeface="medium-content-serif-font"/>
              </a:rPr>
              <a:t> </a:t>
            </a:r>
            <a:r>
              <a:rPr lang="en-US" b="0" i="1" dirty="0">
                <a:solidFill>
                  <a:srgbClr val="292929"/>
                </a:solidFill>
                <a:effectLst/>
                <a:latin typeface="medium-content-serif-font"/>
              </a:rPr>
              <a:t>Full Binary Tree, following equation is always true.</a:t>
            </a: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medium-content-serif-font"/>
              </a:rPr>
              <a:t>Number of Leaf nodes = Number of Internal nodes + 1</a:t>
            </a:r>
          </a:p>
          <a:p>
            <a:endParaRPr lang="en-US" dirty="0"/>
          </a:p>
          <a:p>
            <a:r>
              <a:rPr lang="en-US" b="1" i="0" dirty="0">
                <a:solidFill>
                  <a:srgbClr val="292929"/>
                </a:solidFill>
                <a:effectLst/>
                <a:latin typeface="medium-content-serif-font"/>
              </a:rPr>
              <a:t>Complete Binary Tree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has all levels completely filled with nodes except the last level and in the last level,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all the nodes are as left side as possible.</a:t>
            </a:r>
          </a:p>
          <a:p>
            <a:endParaRPr lang="en-US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r>
              <a:rPr lang="en-US" b="1" i="0" dirty="0">
                <a:solidFill>
                  <a:srgbClr val="292929"/>
                </a:solidFill>
                <a:effectLst/>
                <a:latin typeface="medium-content-serif-font"/>
              </a:rPr>
              <a:t>Perfect Binary Tree </a:t>
            </a:r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is a Binary Tree in which all internal nodes have 2 children and all the leaf nodes are at the same depth or same level.</a:t>
            </a:r>
            <a:r>
              <a:rPr lang="en-US" b="1" i="1" dirty="0">
                <a:solidFill>
                  <a:srgbClr val="292929"/>
                </a:solidFill>
                <a:effectLst/>
                <a:latin typeface="medium-content-serif-font"/>
              </a:rPr>
              <a:t> Interesting Fact: </a:t>
            </a:r>
            <a:r>
              <a:rPr lang="en-US" b="0" i="1" dirty="0">
                <a:solidFill>
                  <a:srgbClr val="292929"/>
                </a:solidFill>
                <a:effectLst/>
                <a:latin typeface="medium-content-serif-font"/>
              </a:rPr>
              <a:t>Total number of nodes in a Perfect Binary Tree with height </a:t>
            </a:r>
            <a:r>
              <a:rPr lang="en-US" b="1" i="1" dirty="0">
                <a:solidFill>
                  <a:srgbClr val="292929"/>
                </a:solidFill>
                <a:effectLst/>
                <a:latin typeface="medium-content-serif-font"/>
              </a:rPr>
              <a:t>H </a:t>
            </a:r>
            <a:r>
              <a:rPr lang="en-US" b="0" i="1" dirty="0">
                <a:solidFill>
                  <a:srgbClr val="292929"/>
                </a:solidFill>
                <a:effectLst/>
                <a:latin typeface="medium-content-serif-font"/>
              </a:rPr>
              <a:t>is </a:t>
            </a:r>
            <a:r>
              <a:rPr lang="en-US" b="1" i="1" dirty="0">
                <a:solidFill>
                  <a:srgbClr val="292929"/>
                </a:solidFill>
                <a:effectLst/>
                <a:latin typeface="medium-content-serif-font"/>
              </a:rPr>
              <a:t>2^H — 1</a:t>
            </a:r>
            <a:r>
              <a:rPr lang="en-US" b="0" i="1" dirty="0">
                <a:solidFill>
                  <a:srgbClr val="292929"/>
                </a:solidFill>
                <a:effectLst/>
                <a:latin typeface="medium-content-serif-font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3BC9D2-7EF2-4258-B9DE-D0D131D30381}" type="slidenum">
              <a:rPr lang="en-IN" altLang="en-US" smtClean="0"/>
              <a:pPr>
                <a:defRPr/>
              </a:pPr>
              <a:t>75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254145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AC6F4053-7D81-440F-B4BF-75B638110C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9D05D89A-9DA5-476E-8513-F26A10E5D3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E00D50"/>
                </a:solidFill>
                <a:latin typeface="Open Sans"/>
              </a:rPr>
              <a:t>Internal Nodes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 tree data structure, the node which has atleast one child is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INTERNAL Node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simple words, an internal node is a node with atleast one child.</a:t>
            </a:r>
            <a:br>
              <a:rPr lang="en-US" altLang="en-US">
                <a:solidFill>
                  <a:srgbClr val="333333"/>
                </a:solidFill>
                <a:latin typeface="Open Sans"/>
              </a:rPr>
            </a:br>
            <a:br>
              <a:rPr lang="en-US" altLang="en-US">
                <a:solidFill>
                  <a:srgbClr val="333333"/>
                </a:solidFill>
                <a:latin typeface="Open Sans"/>
              </a:rPr>
            </a:br>
            <a:r>
              <a:rPr lang="en-US" altLang="en-US">
                <a:solidFill>
                  <a:srgbClr val="333333"/>
                </a:solidFill>
                <a:latin typeface="Open Sans"/>
              </a:rPr>
              <a:t>In a tree data structure, nodes other than leaf nodes are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Internal Nodes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.</a:t>
            </a:r>
            <a:r>
              <a:rPr lang="en-US" altLang="en-US" b="1" u="sng">
                <a:solidFill>
                  <a:srgbClr val="333333"/>
                </a:solidFill>
                <a:latin typeface="Open Sans"/>
              </a:rPr>
              <a:t>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 u="sng">
                <a:solidFill>
                  <a:srgbClr val="333333"/>
                </a:solidFill>
                <a:latin typeface="Open Sans"/>
              </a:rPr>
              <a:t>The root node is also said to be Internal Node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if the tree has more than one node. </a:t>
            </a:r>
            <a:r>
              <a:rPr lang="en-US" altLang="en-US" u="sng">
                <a:solidFill>
                  <a:srgbClr val="333333"/>
                </a:solidFill>
                <a:latin typeface="Open Sans"/>
              </a:rPr>
              <a:t>Internal nodes are also called as '</a:t>
            </a:r>
            <a:r>
              <a:rPr lang="en-US" altLang="en-US" b="1" u="sng">
                <a:solidFill>
                  <a:srgbClr val="333333"/>
                </a:solidFill>
                <a:latin typeface="Open Sans"/>
              </a:rPr>
              <a:t>Non-Terminal</a:t>
            </a:r>
            <a:r>
              <a:rPr lang="en-US" altLang="en-US" u="sng">
                <a:solidFill>
                  <a:srgbClr val="333333"/>
                </a:solidFill>
                <a:latin typeface="Open Sans"/>
              </a:rPr>
              <a:t>' nodes.</a:t>
            </a:r>
            <a:endParaRPr lang="en-US" altLang="en-US">
              <a:solidFill>
                <a:srgbClr val="333333"/>
              </a:solidFill>
              <a:latin typeface="Open Sans"/>
            </a:endParaRP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E08B8760-DAEA-4431-9AE2-151EECA87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C4015E8-1069-4125-AE5D-9ED83155CD53}" type="slidenum">
              <a:rPr lang="en-IN" altLang="en-US" smtClean="0">
                <a:latin typeface="Calibri" panose="020F0502020204030204" pitchFamily="34" charset="0"/>
              </a:rPr>
              <a:pPr/>
              <a:t>13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7EE302E4-8449-437A-A48C-798C048EE3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A708EBB8-E91B-4F34-9E07-9E78F706B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hlinkClick r:id="rId3"/>
              </a:rPr>
              <a:t>https://www.educative.io/edpresso/how-to-perform-an-iterative-inorder-traversal-of-a-binary-tree</a:t>
            </a:r>
            <a:endParaRPr lang="en-US" altLang="en-US" dirty="0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FF44C7A0-D1B4-481F-8BE0-B850DF705A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16F6C1D-943E-47B2-B042-8A8865BB23CB}" type="slidenum">
              <a:rPr lang="en-IN" altLang="en-US" smtClean="0">
                <a:latin typeface="Calibri" panose="020F0502020204030204" pitchFamily="34" charset="0"/>
              </a:rPr>
              <a:pPr/>
              <a:t>78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Gentium Book Basic"/>
              </a:rPr>
              <a:t>Depth-first traversal is a technique in which branches of a tree will be fully explored before taking steps back and traversing other branches/leaves.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1" i="0" dirty="0">
              <a:solidFill>
                <a:srgbClr val="663300"/>
              </a:solidFill>
              <a:effectLst/>
              <a:latin typeface="Gentium Basi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663300"/>
                </a:solidFill>
                <a:effectLst/>
                <a:latin typeface="Gentium Basic"/>
              </a:rPr>
              <a:t>Breadth-first 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444444"/>
              </a:solidFill>
              <a:effectLst/>
              <a:latin typeface="Gentium Book Basi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Gentium Book Basic"/>
              </a:rPr>
              <a:t>The other way of traversing a tree is breadth-first search, where the different layers of a tree will be traversed one-by-one.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Gentium Book Basic"/>
              </a:rPr>
              <a:t>This means that the root layer (containing one node) will always be visited first, then all nodes in the next layer,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444444"/>
              </a:solidFill>
              <a:effectLst/>
              <a:latin typeface="Gentium Book Basi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Gentium Book Basic"/>
              </a:rPr>
              <a:t>In practice, this is usually done by putting nodes to visit in a queue. Using a queue guarantees certain nodes (those less deep in the tree) will be visited/processed first.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444444"/>
              </a:solidFill>
              <a:effectLst/>
              <a:latin typeface="Gentium Book Basic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3BC9D2-7EF2-4258-B9DE-D0D131D30381}" type="slidenum">
              <a:rPr lang="en-IN" altLang="en-US" smtClean="0"/>
              <a:pPr>
                <a:defRPr/>
              </a:pPr>
              <a:t>84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604253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3BC9D2-7EF2-4258-B9DE-D0D131D30381}" type="slidenum">
              <a:rPr lang="en-IN" altLang="en-US" smtClean="0"/>
              <a:pPr>
                <a:defRPr/>
              </a:pPr>
              <a:t>87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991472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3BC9D2-7EF2-4258-B9DE-D0D131D30381}" type="slidenum">
              <a:rPr lang="en-IN" altLang="en-US" smtClean="0"/>
              <a:pPr>
                <a:defRPr/>
              </a:pPr>
              <a:t>95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38898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3BC9D2-7EF2-4258-B9DE-D0D131D30381}" type="slidenum">
              <a:rPr lang="en-IN" altLang="en-US" smtClean="0"/>
              <a:pPr>
                <a:defRPr/>
              </a:pPr>
              <a:t>105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63794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3BC9D2-7EF2-4258-B9DE-D0D131D30381}" type="slidenum">
              <a:rPr lang="en-IN" altLang="en-US" smtClean="0"/>
              <a:pPr>
                <a:defRPr/>
              </a:pPr>
              <a:t>106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631291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D7E3A7A2-9D0E-46ED-AE92-4C0F1E9379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A2377881-E86E-484D-AB93-E4918C1BC5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 tree data structure, the total number of children of a node is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DEGREE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of that Node. In simple words,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the Degree of a node is total number of children it has. The highest degree of a node among all the nodes in a tree is called as '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Degree of Tree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'</a:t>
            </a: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E569606-6285-4F8A-8015-029FC2717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FBE57A2-52BF-462B-84F0-BBA9A92001DC}" type="slidenum">
              <a:rPr lang="en-IN" altLang="en-US" smtClean="0">
                <a:latin typeface="Calibri" panose="020F0502020204030204" pitchFamily="34" charset="0"/>
              </a:rPr>
              <a:pPr/>
              <a:t>14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3A573A9C-6C54-4224-9F5C-44751ABE98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D3F59B87-4D0D-4C22-9379-FA8ABF56F1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 tree data structure, the root node is said to be at Level 0 and the children of root node are at Level 1 and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the children of the nodes which are at Level 1 will be at Level 2 and so on...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simple words, in a tree each step from top to bottom is called as a Level and the Level count starts with '0' and incremented by one at each level (Step).</a:t>
            </a:r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67C2269E-837F-4D1E-9283-6DC966E66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26C6B16-6C61-462B-A8A2-5DF7D67F0599}" type="slidenum">
              <a:rPr lang="en-IN" altLang="en-US" smtClean="0">
                <a:latin typeface="Calibri" panose="020F0502020204030204" pitchFamily="34" charset="0"/>
              </a:rPr>
              <a:pPr/>
              <a:t>15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3CF3393C-BBB3-4B6C-8F9E-CB71C0D699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0E7ED6EF-502C-44D9-A66A-138E070D55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 tree data structure, the total number of edges from leaf node to a particular node in the longest path is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HEIGHT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of that Node.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u="sng">
                <a:solidFill>
                  <a:srgbClr val="333333"/>
                </a:solidFill>
                <a:latin typeface="Open Sans"/>
              </a:rPr>
              <a:t>In a tree, height of the root node is said to be </a:t>
            </a:r>
            <a:r>
              <a:rPr lang="en-US" altLang="en-US" b="1" u="sng">
                <a:solidFill>
                  <a:srgbClr val="333333"/>
                </a:solidFill>
                <a:latin typeface="Open Sans"/>
              </a:rPr>
              <a:t>height of the tree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. In a tree, </a:t>
            </a:r>
            <a:r>
              <a:rPr lang="en-US" altLang="en-US" b="1" u="sng">
                <a:solidFill>
                  <a:srgbClr val="333333"/>
                </a:solidFill>
                <a:latin typeface="Open Sans"/>
              </a:rPr>
              <a:t>height of all leaf nodes is '0'.</a:t>
            </a:r>
            <a:endParaRPr lang="en-US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7B498A2B-939B-4EC5-B77C-5B70D8353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D2DAC91-E4C2-4C4B-B65A-B62F3F9C932B}" type="slidenum">
              <a:rPr lang="en-IN" altLang="en-US" smtClean="0">
                <a:latin typeface="Calibri" panose="020F0502020204030204" pitchFamily="34" charset="0"/>
              </a:rPr>
              <a:pPr/>
              <a:t>16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9DB0B540-BB6A-4EC7-A93F-11232AA8D0D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4B7994C8-E0BE-4D56-A954-E77ABF9857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 tree data structure, the total number of egdes from root node to a particular node is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DEPTH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of that Node.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 </a:t>
            </a:r>
            <a:r>
              <a:rPr lang="en-US" altLang="en-US" u="sng">
                <a:solidFill>
                  <a:srgbClr val="333333"/>
                </a:solidFill>
                <a:latin typeface="Open Sans"/>
              </a:rPr>
              <a:t>In a tree, the total number of edges from root node to a leaf node in the longest path is said to be </a:t>
            </a:r>
            <a:r>
              <a:rPr lang="en-US" altLang="en-US" b="1" u="sng">
                <a:solidFill>
                  <a:srgbClr val="333333"/>
                </a:solidFill>
                <a:latin typeface="Open Sans"/>
              </a:rPr>
              <a:t>Depth of the tree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 In simple words, the highest depth of any leaf node in a tree is said to be depth of that tree. In a tree, </a:t>
            </a:r>
            <a:r>
              <a:rPr lang="en-US" altLang="en-US" b="1" u="sng">
                <a:solidFill>
                  <a:srgbClr val="333333"/>
                </a:solidFill>
                <a:latin typeface="Open Sans"/>
              </a:rPr>
              <a:t>depth of the root node is '0'.</a:t>
            </a:r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86612944-E8DB-4DD8-9028-A6686E540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0AA0090-5D6E-4EC0-B0CB-7A1D962181E7}" type="slidenum">
              <a:rPr lang="en-IN" altLang="en-US" smtClean="0">
                <a:latin typeface="Calibri" panose="020F0502020204030204" pitchFamily="34" charset="0"/>
              </a:rPr>
              <a:pPr/>
              <a:t>17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C4F83842-758F-4079-AB01-740AB41A2F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AAB9EC88-4BE7-4022-811A-F9CFFDB7CB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 tree data structure, the sequence of Nodes and Edges from one node to another node is called as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PATH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between that two Nodes. 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 u="sng">
                <a:solidFill>
                  <a:srgbClr val="333333"/>
                </a:solidFill>
                <a:latin typeface="Open Sans"/>
              </a:rPr>
              <a:t>Length of a Path</a:t>
            </a:r>
            <a:r>
              <a:rPr lang="en-US" altLang="en-US" u="sng">
                <a:solidFill>
                  <a:srgbClr val="333333"/>
                </a:solidFill>
                <a:latin typeface="Open Sans"/>
              </a:rPr>
              <a:t> is total number of nodes in that path.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 In below example </a:t>
            </a:r>
            <a:r>
              <a:rPr lang="en-US" altLang="en-US" b="1">
                <a:solidFill>
                  <a:srgbClr val="333333"/>
                </a:solidFill>
                <a:latin typeface="Open Sans"/>
              </a:rPr>
              <a:t>the path A - B - E - J has length 4</a:t>
            </a:r>
            <a:r>
              <a:rPr lang="en-US" altLang="en-US">
                <a:solidFill>
                  <a:srgbClr val="333333"/>
                </a:solidFill>
                <a:latin typeface="Open Sans"/>
              </a:rPr>
              <a:t>.</a:t>
            </a:r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3424A467-E6FC-4292-8B65-6786FE0B5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E1861AB-CA34-4629-88C0-709668E47F9E}" type="slidenum">
              <a:rPr lang="en-IN" altLang="en-US" smtClean="0">
                <a:latin typeface="Calibri" panose="020F0502020204030204" pitchFamily="34" charset="0"/>
              </a:rPr>
              <a:pPr/>
              <a:t>18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399381F7-F9EE-4EB2-8E9F-6313A03B67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DE86E8E6-15A7-4EAE-8003-2FFD7BCB52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333333"/>
                </a:solidFill>
                <a:latin typeface="Open Sans"/>
              </a:rPr>
              <a:t>In a tree data structure, each child from a node forms a subtree recursively. Every child node will form a subtree on its parent node.</a:t>
            </a:r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FCA9D56D-3536-4082-9E27-64024C279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8C5A8E-65F9-4843-BB60-2E30426B1FED}" type="slidenum">
              <a:rPr lang="en-IN" altLang="en-US" smtClean="0">
                <a:latin typeface="Calibri" panose="020F0502020204030204" pitchFamily="34" charset="0"/>
              </a:rPr>
              <a:pPr/>
              <a:t>19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251B8B95-B88E-45A2-9A78-FFD0818770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5DAEC112-297C-4899-8763-C444D18414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0C80870D-24EB-4BD0-8358-67E9E8D5D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675CC0E-A53E-4F49-9E50-5358F4B6553C}" type="slidenum">
              <a:rPr lang="en-IN" altLang="en-US" smtClean="0">
                <a:latin typeface="Calibri" panose="020F0502020204030204" pitchFamily="34" charset="0"/>
              </a:rPr>
              <a:pPr/>
              <a:t>21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9DBE7-0DB8-46F5-AC9E-DB00E4B7B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7F0B2-CEF8-4C79-B3F6-10D54997E305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F2D06-4580-4832-99F5-565D2A28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8FE71-5E4E-4964-B1C0-606B4E4D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587F3-C2FC-4BAF-9BF2-F918BD080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7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DBD28-E5DA-4283-A4C8-EAB3B2777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7067F-379C-4BEC-93F6-4A22E25F78E7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4A1A4-8B82-46A5-8848-A18166C4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1AA61-FF47-4368-97CC-A014E807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A4694-86E5-4EC8-86F2-B5ABC35491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459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A1DF7-6300-4BED-9DF1-78435EB33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820BD-910D-4D14-98EF-FA27103228D7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AA61A-78F6-4E1D-A908-28180405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5F506-28A8-411C-B115-738B0ABF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777AE-3954-44A3-AA3D-B08CCBBAB8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11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2875-CE14-46FA-A0A5-75608C37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832D9-6496-4F09-9A16-D577CC168110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13651-A333-4C63-8A6D-26473540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8FD9B-03F9-443C-9117-FC586B19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B1D3B-55C8-4475-B2DA-44776AFFE5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559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EC25C-A8D0-4E57-9ED4-B85DD9F00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17E95-A903-48F1-BA26-C6EF5A77849B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7A25-5A0E-4CCE-9CB2-20ECC0AC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91A57-7F4D-420A-9D10-89888399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F922A-5A49-48B8-87E7-907799F053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23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5E4C38-8C2E-47A1-993D-49E4FF56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A875A-77AD-4BC7-95AA-02EA503051A3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CCEAF9-AAF4-43C2-8ED8-8FF61F1E1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86EAF5-6309-43FA-8E68-66BBB7F3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F69CF-4099-48C6-87DE-665B14B44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87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B27AFBE-A8FF-4C32-8A71-E2BD715F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B7D57-5944-42C5-8F43-4F3C649C132F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032DB27-92A5-4A17-B200-792E0F63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B81695-F0BD-41BA-9FBD-8A89A6A7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D9FA2-D536-417F-8E25-BA49481A8A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51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A6C2463-A938-40B9-A25D-1212DEAE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F963B-8066-4EF8-B56E-7CF84366F85D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13485E9-1B5C-4640-B3A7-0265828A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FF13B8-7BA7-4F29-87A6-C63B9A38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1B791-BCA4-40C7-8638-1B002AF32A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488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0613335-593C-4032-ADEB-3CC49DA4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93AB-CE35-436D-BA5F-35E265789EA6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6F8135C-22B4-41EF-9BEA-FB900824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FC5AFF9-D308-4492-8A2A-56CA319E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88750-3E84-4853-8292-7C7E99E81F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319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E98FDD-60D6-46FB-8A3E-6E103E1E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D4ACD-DDF5-4D16-85E6-AE07E04D4CCA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6AB82C-D394-4617-B54C-C7CBD752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D7CFE2-C646-4B76-9115-D5FE99D2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D9896-3697-4DC1-83B8-BA318125A3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4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63E5FD8-B337-466F-B756-7046CE15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121C2-CD44-4F32-A3D0-851E0CA2D998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127790-2C85-43E7-87CD-DBE5143E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CD644F-E5EF-45A4-9B41-78419350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024A9-BBE7-4373-AC9B-D1E63A609B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1FE566C-632D-40EC-8977-D3A0F1EF8D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79563" y="365125"/>
            <a:ext cx="977423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A6AC761-4798-4872-9EE3-3BF2E960D7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DA140-DED8-464E-B588-8088FAD3A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61F37F-6603-4271-9E14-38AA09C5D2BB}" type="datetimeFigureOut">
              <a:rPr lang="en-US"/>
              <a:pPr>
                <a:defRPr/>
              </a:pPr>
              <a:t>9/10/2020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859FF-BED4-46F2-829A-26AE7C504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495C2-EDF5-491E-8517-BB05C321C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E539747-18AE-4410-8396-5360AE447E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5CFC8C2A-6ACD-4357-BCD0-7351E73F57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88900"/>
            <a:ext cx="1016000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0">
            <a:extLst>
              <a:ext uri="{FF2B5EF4-FFF2-40B4-BE49-F238E27FC236}">
                <a16:creationId xmlns:a16="http://schemas.microsoft.com/office/drawing/2014/main" id="{8F21D7BE-24DE-42F7-BD7A-81533C89F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741488"/>
            <a:ext cx="7269163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/>
              <a:t>SCSA1304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/>
              <a:t>ADVANCED DATA STRUCTURES</a:t>
            </a:r>
          </a:p>
        </p:txBody>
      </p:sp>
      <p:sp>
        <p:nvSpPr>
          <p:cNvPr id="3075" name="TextBox 14">
            <a:extLst>
              <a:ext uri="{FF2B5EF4-FFF2-40B4-BE49-F238E27FC236}">
                <a16:creationId xmlns:a16="http://schemas.microsoft.com/office/drawing/2014/main" id="{DBF92075-9DEB-48CF-92A2-5C80910E7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3892550"/>
            <a:ext cx="6096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B.E CSE 2019-2023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III SEMESTER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4">
            <a:extLst>
              <a:ext uri="{FF2B5EF4-FFF2-40B4-BE49-F238E27FC236}">
                <a16:creationId xmlns:a16="http://schemas.microsoft.com/office/drawing/2014/main" id="{9E4D40BD-1331-4185-A2D9-C5EB96991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238" y="1141413"/>
            <a:ext cx="6380162" cy="593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Internal Node: </a:t>
            </a:r>
            <a:r>
              <a:rPr lang="en-IN" altLang="en-US" sz="2000" b="1">
                <a:solidFill>
                  <a:srgbClr val="34D4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 (Non Leaf Node)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Path: </a:t>
            </a:r>
            <a:r>
              <a:rPr lang="en-IN" altLang="en-US" sz="2000" b="1">
                <a:solidFill>
                  <a:srgbClr val="FC4A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 of consecutive edges from source to destination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Ancestor: </a:t>
            </a:r>
            <a:r>
              <a:rPr lang="en-IN" altLang="en-US" sz="20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predecessor node on the path from root to that node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Descendant: </a:t>
            </a:r>
            <a:r>
              <a:rPr lang="en-IN" altLang="en-US" sz="2000" b="1">
                <a:solidFill>
                  <a:srgbClr val="84AF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Successor node on the path from that node to leaf node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Subtree: </a:t>
            </a:r>
            <a:r>
              <a:rPr lang="en-IN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Subset of tree that is itself a tree (Descendant)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Sibling: </a:t>
            </a:r>
            <a:r>
              <a:rPr lang="en-IN" altLang="en-US" sz="2000" b="1">
                <a:solidFill>
                  <a:srgbClr val="FC9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children of same parent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Cousins: </a:t>
            </a:r>
            <a:r>
              <a:rPr lang="en-IN" altLang="en-US" sz="2000" b="1">
                <a:solidFill>
                  <a:srgbClr val="F47B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Children's of different parent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Degree: </a:t>
            </a:r>
            <a:r>
              <a:rPr lang="en-IN" altLang="en-US"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Children of that node </a:t>
            </a:r>
            <a:r>
              <a:rPr lang="en-IN" alt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(Tree-Max)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291" name="Group 7">
            <a:extLst>
              <a:ext uri="{FF2B5EF4-FFF2-40B4-BE49-F238E27FC236}">
                <a16:creationId xmlns:a16="http://schemas.microsoft.com/office/drawing/2014/main" id="{E1BC7BCF-03B8-4EA7-820C-C20955BA7B50}"/>
              </a:ext>
            </a:extLst>
          </p:cNvPr>
          <p:cNvGrpSpPr>
            <a:grpSpLocks/>
          </p:cNvGrpSpPr>
          <p:nvPr/>
        </p:nvGrpSpPr>
        <p:grpSpPr bwMode="auto">
          <a:xfrm>
            <a:off x="7362825" y="1236663"/>
            <a:ext cx="4605338" cy="4926012"/>
            <a:chOff x="6559467" y="699043"/>
            <a:chExt cx="3914429" cy="492680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34DC65-6670-465F-93CB-24306BB0D1FF}"/>
                </a:ext>
              </a:extLst>
            </p:cNvPr>
            <p:cNvSpPr/>
            <p:nvPr/>
          </p:nvSpPr>
          <p:spPr>
            <a:xfrm>
              <a:off x="8201611" y="991190"/>
              <a:ext cx="527591" cy="6001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DF84A-EE27-4C5A-A508-774B1C9DDED8}"/>
                </a:ext>
              </a:extLst>
            </p:cNvPr>
            <p:cNvSpPr/>
            <p:nvPr/>
          </p:nvSpPr>
          <p:spPr>
            <a:xfrm>
              <a:off x="7235486" y="2231227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F435EF-FD5E-4D9A-A584-B478FB1CEC10}"/>
                </a:ext>
              </a:extLst>
            </p:cNvPr>
            <p:cNvSpPr/>
            <p:nvPr/>
          </p:nvSpPr>
          <p:spPr>
            <a:xfrm>
              <a:off x="9196073" y="2220113"/>
              <a:ext cx="527591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780FB8-40C5-478B-B9DC-75F1C5B53581}"/>
                </a:ext>
              </a:extLst>
            </p:cNvPr>
            <p:cNvSpPr/>
            <p:nvPr/>
          </p:nvSpPr>
          <p:spPr>
            <a:xfrm>
              <a:off x="6559467" y="3377587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55F9A-D757-499C-8E1E-21E4C141542A}"/>
                </a:ext>
              </a:extLst>
            </p:cNvPr>
            <p:cNvSpPr/>
            <p:nvPr/>
          </p:nvSpPr>
          <p:spPr>
            <a:xfrm>
              <a:off x="7823797" y="3415693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756CEF4-61E6-4110-9E6E-AFFA9D9A5CC3}"/>
                </a:ext>
              </a:extLst>
            </p:cNvPr>
            <p:cNvSpPr/>
            <p:nvPr/>
          </p:nvSpPr>
          <p:spPr>
            <a:xfrm>
              <a:off x="8673880" y="3366473"/>
              <a:ext cx="527591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F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12B23E-E2F5-4F02-A17D-3E7C05B3EC80}"/>
                </a:ext>
              </a:extLst>
            </p:cNvPr>
            <p:cNvSpPr/>
            <p:nvPr/>
          </p:nvSpPr>
          <p:spPr>
            <a:xfrm>
              <a:off x="9944956" y="3401404"/>
              <a:ext cx="528940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A03763-C454-4D0A-8686-C59C88856D5D}"/>
                </a:ext>
              </a:extLst>
            </p:cNvPr>
            <p:cNvSpPr/>
            <p:nvPr/>
          </p:nvSpPr>
          <p:spPr>
            <a:xfrm>
              <a:off x="6720039" y="4724004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H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0D75EFC-D978-4FB7-9C23-357146E9FF2F}"/>
                </a:ext>
              </a:extLst>
            </p:cNvPr>
            <p:cNvSpPr/>
            <p:nvPr/>
          </p:nvSpPr>
          <p:spPr>
            <a:xfrm>
              <a:off x="7305651" y="4738294"/>
              <a:ext cx="244230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I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1A6B8F-C825-4D83-92CA-0F67014FB988}"/>
                </a:ext>
              </a:extLst>
            </p:cNvPr>
            <p:cNvSpPr/>
            <p:nvPr/>
          </p:nvSpPr>
          <p:spPr>
            <a:xfrm>
              <a:off x="9657546" y="4697012"/>
              <a:ext cx="244231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N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B4D7D3-41E7-40CC-BF2B-741F4C7AFF07}"/>
                </a:ext>
              </a:extLst>
            </p:cNvPr>
            <p:cNvSpPr/>
            <p:nvPr/>
          </p:nvSpPr>
          <p:spPr>
            <a:xfrm>
              <a:off x="9163689" y="4711302"/>
              <a:ext cx="244231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M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C6DCEA-91B5-4800-B3CF-374F3037B5C4}"/>
                </a:ext>
              </a:extLst>
            </p:cNvPr>
            <p:cNvSpPr/>
            <p:nvPr/>
          </p:nvSpPr>
          <p:spPr>
            <a:xfrm>
              <a:off x="8787224" y="4750996"/>
              <a:ext cx="244230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L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50B200-A565-40ED-8A78-8106819F42AB}"/>
                </a:ext>
              </a:extLst>
            </p:cNvPr>
            <p:cNvSpPr/>
            <p:nvPr/>
          </p:nvSpPr>
          <p:spPr>
            <a:xfrm>
              <a:off x="8329798" y="4762110"/>
              <a:ext cx="244231" cy="28579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K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DFE82E-F387-4C8A-A499-DA35DB0B93BE}"/>
                </a:ext>
              </a:extLst>
            </p:cNvPr>
            <p:cNvSpPr/>
            <p:nvPr/>
          </p:nvSpPr>
          <p:spPr>
            <a:xfrm>
              <a:off x="7745535" y="4758934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J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D8D037-3583-4D56-BC59-6ACB51AF1136}"/>
                </a:ext>
              </a:extLst>
            </p:cNvPr>
            <p:cNvSpPr/>
            <p:nvPr/>
          </p:nvSpPr>
          <p:spPr>
            <a:xfrm>
              <a:off x="10131164" y="4711302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O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280DE5-2F7A-47F9-80A8-ACBD2C4B7A76}"/>
                </a:ext>
              </a:extLst>
            </p:cNvPr>
            <p:cNvCxnSpPr>
              <a:stCxn id="9" idx="3"/>
              <a:endCxn id="10" idx="7"/>
            </p:cNvCxnSpPr>
            <p:nvPr/>
          </p:nvCxnSpPr>
          <p:spPr>
            <a:xfrm flipH="1">
              <a:off x="7687513" y="1502447"/>
              <a:ext cx="591010" cy="816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9E17BB3-50F5-4CAE-867A-E42966AFB9A8}"/>
                </a:ext>
              </a:extLst>
            </p:cNvPr>
            <p:cNvCxnSpPr>
              <a:stCxn id="9" idx="5"/>
              <a:endCxn id="11" idx="1"/>
            </p:cNvCxnSpPr>
            <p:nvPr/>
          </p:nvCxnSpPr>
          <p:spPr>
            <a:xfrm>
              <a:off x="8652290" y="1502447"/>
              <a:ext cx="620695" cy="80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50247B-E3A6-4408-B073-E3DF83084124}"/>
                </a:ext>
              </a:extLst>
            </p:cNvPr>
            <p:cNvCxnSpPr>
              <a:stCxn id="10" idx="3"/>
              <a:endCxn id="12" idx="0"/>
            </p:cNvCxnSpPr>
            <p:nvPr/>
          </p:nvCxnSpPr>
          <p:spPr>
            <a:xfrm flipH="1">
              <a:off x="6823937" y="2742484"/>
              <a:ext cx="489810" cy="63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FFE00-E28E-4288-9F94-BF04DA1F9D32}"/>
                </a:ext>
              </a:extLst>
            </p:cNvPr>
            <p:cNvCxnSpPr>
              <a:stCxn id="10" idx="5"/>
              <a:endCxn id="13" idx="0"/>
            </p:cNvCxnSpPr>
            <p:nvPr/>
          </p:nvCxnSpPr>
          <p:spPr>
            <a:xfrm>
              <a:off x="7687513" y="2742484"/>
              <a:ext cx="400754" cy="673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86D6FB-BCAB-4D70-8260-2699BBCB4633}"/>
                </a:ext>
              </a:extLst>
            </p:cNvPr>
            <p:cNvCxnSpPr>
              <a:stCxn id="11" idx="3"/>
              <a:endCxn id="14" idx="7"/>
            </p:cNvCxnSpPr>
            <p:nvPr/>
          </p:nvCxnSpPr>
          <p:spPr>
            <a:xfrm flipH="1">
              <a:off x="9124558" y="2731371"/>
              <a:ext cx="148427" cy="722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D35F271-BFA5-4934-B9F6-5A96E56803D6}"/>
                </a:ext>
              </a:extLst>
            </p:cNvPr>
            <p:cNvCxnSpPr>
              <a:stCxn id="11" idx="5"/>
              <a:endCxn id="15" idx="0"/>
            </p:cNvCxnSpPr>
            <p:nvPr/>
          </p:nvCxnSpPr>
          <p:spPr>
            <a:xfrm>
              <a:off x="9646752" y="2731371"/>
              <a:ext cx="562674" cy="670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C43A2CD-E672-443C-8455-3FB10BA88937}"/>
                </a:ext>
              </a:extLst>
            </p:cNvPr>
            <p:cNvCxnSpPr>
              <a:stCxn id="12" idx="4"/>
              <a:endCxn id="16" idx="0"/>
            </p:cNvCxnSpPr>
            <p:nvPr/>
          </p:nvCxnSpPr>
          <p:spPr>
            <a:xfrm>
              <a:off x="6823937" y="3976171"/>
              <a:ext cx="17542" cy="747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E88D92-ED7B-4409-AD83-40D745BCDCF5}"/>
                </a:ext>
              </a:extLst>
            </p:cNvPr>
            <p:cNvCxnSpPr>
              <a:stCxn id="12" idx="4"/>
              <a:endCxn id="17" idx="1"/>
            </p:cNvCxnSpPr>
            <p:nvPr/>
          </p:nvCxnSpPr>
          <p:spPr>
            <a:xfrm>
              <a:off x="6823937" y="3976171"/>
              <a:ext cx="516797" cy="80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584D07E-9083-48EE-9054-9D49593723DD}"/>
                </a:ext>
              </a:extLst>
            </p:cNvPr>
            <p:cNvCxnSpPr>
              <a:cxnSpLocks/>
              <a:stCxn id="13" idx="3"/>
              <a:endCxn id="22" idx="0"/>
            </p:cNvCxnSpPr>
            <p:nvPr/>
          </p:nvCxnSpPr>
          <p:spPr>
            <a:xfrm flipH="1">
              <a:off x="7866976" y="3926950"/>
              <a:ext cx="33733" cy="831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B5141C7-6738-4998-AC4C-71F99B64036B}"/>
                </a:ext>
              </a:extLst>
            </p:cNvPr>
            <p:cNvCxnSpPr>
              <a:cxnSpLocks/>
              <a:stCxn id="13" idx="5"/>
              <a:endCxn id="21" idx="1"/>
            </p:cNvCxnSpPr>
            <p:nvPr/>
          </p:nvCxnSpPr>
          <p:spPr>
            <a:xfrm>
              <a:off x="8274476" y="3926950"/>
              <a:ext cx="90405" cy="876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51AB92F-F773-4106-A93D-AC5DDAA9DA7E}"/>
                </a:ext>
              </a:extLst>
            </p:cNvPr>
            <p:cNvCxnSpPr>
              <a:stCxn id="14" idx="3"/>
              <a:endCxn id="20" idx="0"/>
            </p:cNvCxnSpPr>
            <p:nvPr/>
          </p:nvCxnSpPr>
          <p:spPr>
            <a:xfrm>
              <a:off x="8750791" y="3876142"/>
              <a:ext cx="159222" cy="874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CE9EF8-B181-4CDA-9512-102733ACB930}"/>
                </a:ext>
              </a:extLst>
            </p:cNvPr>
            <p:cNvCxnSpPr>
              <a:stCxn id="14" idx="5"/>
              <a:endCxn id="19" idx="0"/>
            </p:cNvCxnSpPr>
            <p:nvPr/>
          </p:nvCxnSpPr>
          <p:spPr>
            <a:xfrm>
              <a:off x="9124558" y="3876142"/>
              <a:ext cx="160571" cy="835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13526FD-2AA0-4320-A948-AC612E6A9250}"/>
                </a:ext>
              </a:extLst>
            </p:cNvPr>
            <p:cNvCxnSpPr>
              <a:stCxn id="15" idx="3"/>
              <a:endCxn id="18" idx="7"/>
            </p:cNvCxnSpPr>
            <p:nvPr/>
          </p:nvCxnSpPr>
          <p:spPr>
            <a:xfrm flipH="1">
              <a:off x="9865344" y="3912661"/>
              <a:ext cx="157873" cy="827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497E976-3260-40D1-94D2-9A589EF1623D}"/>
                </a:ext>
              </a:extLst>
            </p:cNvPr>
            <p:cNvCxnSpPr>
              <a:stCxn id="15" idx="5"/>
              <a:endCxn id="23" idx="7"/>
            </p:cNvCxnSpPr>
            <p:nvPr/>
          </p:nvCxnSpPr>
          <p:spPr>
            <a:xfrm flipH="1">
              <a:off x="10340311" y="3912661"/>
              <a:ext cx="56672" cy="841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22" name="TextBox 37">
              <a:extLst>
                <a:ext uri="{FF2B5EF4-FFF2-40B4-BE49-F238E27FC236}">
                  <a16:creationId xmlns:a16="http://schemas.microsoft.com/office/drawing/2014/main" id="{106A88E2-B1F3-41C1-B345-EAC335ED9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2215" y="699043"/>
              <a:ext cx="15810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Director</a:t>
              </a:r>
            </a:p>
          </p:txBody>
        </p:sp>
        <p:sp>
          <p:nvSpPr>
            <p:cNvPr id="12323" name="TextBox 38">
              <a:extLst>
                <a:ext uri="{FF2B5EF4-FFF2-40B4-BE49-F238E27FC236}">
                  <a16:creationId xmlns:a16="http://schemas.microsoft.com/office/drawing/2014/main" id="{3FE62BF6-E89E-4FE1-BEE5-2999274A1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9998" y="2346585"/>
              <a:ext cx="1139001" cy="381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Dean</a:t>
              </a:r>
            </a:p>
          </p:txBody>
        </p:sp>
        <p:sp>
          <p:nvSpPr>
            <p:cNvPr id="12324" name="TextBox 39">
              <a:extLst>
                <a:ext uri="{FF2B5EF4-FFF2-40B4-BE49-F238E27FC236}">
                  <a16:creationId xmlns:a16="http://schemas.microsoft.com/office/drawing/2014/main" id="{FB63F56B-40D9-4258-9F18-672849E6B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693" y="3579269"/>
              <a:ext cx="7041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12325" name="TextBox 40">
              <a:extLst>
                <a:ext uri="{FF2B5EF4-FFF2-40B4-BE49-F238E27FC236}">
                  <a16:creationId xmlns:a16="http://schemas.microsoft.com/office/drawing/2014/main" id="{B8690633-102F-45A9-AAF0-9F20E911D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1726" y="3556190"/>
              <a:ext cx="7041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12326" name="TextBox 41">
              <a:extLst>
                <a:ext uri="{FF2B5EF4-FFF2-40B4-BE49-F238E27FC236}">
                  <a16:creationId xmlns:a16="http://schemas.microsoft.com/office/drawing/2014/main" id="{16442856-D5CB-422B-AE40-C7589E8B1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1577" y="5256517"/>
              <a:ext cx="27572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34D4D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FACULTY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9A01CF-7325-4520-8F0D-703AE9DE1738}"/>
              </a:ext>
            </a:extLst>
          </p:cNvPr>
          <p:cNvSpPr txBox="1"/>
          <p:nvPr/>
        </p:nvSpPr>
        <p:spPr>
          <a:xfrm>
            <a:off x="2954338" y="230188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846" y="211020"/>
            <a:ext cx="10873154" cy="896815"/>
          </a:xfrm>
        </p:spPr>
        <p:txBody>
          <a:bodyPr/>
          <a:lstStyle/>
          <a:p>
            <a:r>
              <a:rPr lang="en-IN" sz="4000" b="1" dirty="0">
                <a:solidFill>
                  <a:srgbClr val="E00D50"/>
                </a:solidFill>
                <a:latin typeface="Raleway"/>
              </a:rPr>
              <a:t>BINARY SEARCH TREE (BST) - DELETION</a:t>
            </a:r>
            <a:br>
              <a:rPr lang="en-IN" b="1" dirty="0">
                <a:solidFill>
                  <a:srgbClr val="E00D50"/>
                </a:solidFill>
                <a:latin typeface="Raleway"/>
              </a:rPr>
            </a:b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422031" y="984738"/>
            <a:ext cx="5205046" cy="2672861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6119445" y="949569"/>
            <a:ext cx="5310555" cy="2655277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404446" y="3903785"/>
            <a:ext cx="5222631" cy="2572483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6137031" y="3868615"/>
            <a:ext cx="5292969" cy="2743200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92AA40C-5CE5-423F-B0D7-58CE2DDC5D8A}"/>
              </a:ext>
            </a:extLst>
          </p:cNvPr>
          <p:cNvSpPr/>
          <p:nvPr/>
        </p:nvSpPr>
        <p:spPr>
          <a:xfrm>
            <a:off x="4997258" y="1283668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2AA40C-5CE5-423F-B0D7-58CE2DDC5D8A}"/>
              </a:ext>
            </a:extLst>
          </p:cNvPr>
          <p:cNvSpPr/>
          <p:nvPr/>
        </p:nvSpPr>
        <p:spPr>
          <a:xfrm>
            <a:off x="10624335" y="1142991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2AA40C-5CE5-423F-B0D7-58CE2DDC5D8A}"/>
              </a:ext>
            </a:extLst>
          </p:cNvPr>
          <p:cNvSpPr/>
          <p:nvPr/>
        </p:nvSpPr>
        <p:spPr>
          <a:xfrm>
            <a:off x="4874166" y="3974114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2AA40C-5CE5-423F-B0D7-58CE2DDC5D8A}"/>
              </a:ext>
            </a:extLst>
          </p:cNvPr>
          <p:cNvSpPr/>
          <p:nvPr/>
        </p:nvSpPr>
        <p:spPr>
          <a:xfrm>
            <a:off x="10641920" y="4009283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668214" y="967154"/>
            <a:ext cx="7104186" cy="2749795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8846" y="211020"/>
            <a:ext cx="10873154" cy="896815"/>
          </a:xfrm>
        </p:spPr>
        <p:txBody>
          <a:bodyPr/>
          <a:lstStyle/>
          <a:p>
            <a:r>
              <a:rPr lang="en-IN" sz="4000" b="1" dirty="0">
                <a:solidFill>
                  <a:srgbClr val="E00D50"/>
                </a:solidFill>
                <a:latin typeface="Raleway"/>
              </a:rPr>
              <a:t>BINARY SEARCH TREE (BST) - DELETION</a:t>
            </a:r>
            <a:br>
              <a:rPr lang="en-IN" b="1" dirty="0">
                <a:solidFill>
                  <a:srgbClr val="E00D50"/>
                </a:solidFill>
                <a:latin typeface="Raleway"/>
              </a:rPr>
            </a:b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633047" y="3833449"/>
            <a:ext cx="7139354" cy="2760784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8106506" y="1740877"/>
            <a:ext cx="3552093" cy="41323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2AA40C-5CE5-423F-B0D7-58CE2DDC5D8A}"/>
              </a:ext>
            </a:extLst>
          </p:cNvPr>
          <p:cNvSpPr/>
          <p:nvPr/>
        </p:nvSpPr>
        <p:spPr>
          <a:xfrm>
            <a:off x="7142582" y="1072652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2AA40C-5CE5-423F-B0D7-58CE2DDC5D8A}"/>
              </a:ext>
            </a:extLst>
          </p:cNvPr>
          <p:cNvSpPr/>
          <p:nvPr/>
        </p:nvSpPr>
        <p:spPr>
          <a:xfrm>
            <a:off x="7142582" y="3903779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7F9E6A-3657-4162-A9A5-79269004B153}"/>
              </a:ext>
            </a:extLst>
          </p:cNvPr>
          <p:cNvSpPr txBox="1"/>
          <p:nvPr/>
        </p:nvSpPr>
        <p:spPr>
          <a:xfrm>
            <a:off x="4364277" y="179249"/>
            <a:ext cx="3463446" cy="670952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CASEB(Loc, Par 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 = Loc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Temp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 L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 = NULL and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Child =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Child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Child 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R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Par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Temp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Child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Child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ROOT  =  Child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CASEB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C940E-F9B2-4207-A721-1BC8B98DC642}"/>
              </a:ext>
            </a:extLst>
          </p:cNvPr>
          <p:cNvSpPr txBox="1"/>
          <p:nvPr/>
        </p:nvSpPr>
        <p:spPr>
          <a:xfrm>
            <a:off x="8087093" y="117693"/>
            <a:ext cx="3679022" cy="674030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CASEA( Loc, par 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Save = Loc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hile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Save =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while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Temp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Parsuc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CASEB(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parsuc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Par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if Loc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else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end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ROOT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Left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 CASEA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E0454-D7D3-42AE-842B-5757E2008DFF}"/>
              </a:ext>
            </a:extLst>
          </p:cNvPr>
          <p:cNvSpPr txBox="1"/>
          <p:nvPr/>
        </p:nvSpPr>
        <p:spPr>
          <a:xfrm>
            <a:off x="1160904" y="0"/>
            <a:ext cx="49350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4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(BST) - DELETION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8152-09F2-48A7-9CC8-B6CCECD7E600}"/>
              </a:ext>
            </a:extLst>
          </p:cNvPr>
          <p:cNvSpPr txBox="1"/>
          <p:nvPr/>
        </p:nvSpPr>
        <p:spPr>
          <a:xfrm>
            <a:off x="564299" y="1493214"/>
            <a:ext cx="3064153" cy="5078313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DELETE( ROOT, k 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SEARCH( ROOT, k 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Loc  =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Write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“Element not found”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return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≠ NULL and      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CASEA(Loc, par)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CASEB(Loc, par)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 DELETE</a:t>
            </a:r>
          </a:p>
        </p:txBody>
      </p:sp>
    </p:spTree>
    <p:extLst>
      <p:ext uri="{BB962C8B-B14F-4D97-AF65-F5344CB8AC3E}">
        <p14:creationId xmlns:p14="http://schemas.microsoft.com/office/powerpoint/2010/main" val="14295841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9E0454-D7D3-42AE-842B-5757E2008DFF}"/>
              </a:ext>
            </a:extLst>
          </p:cNvPr>
          <p:cNvSpPr txBox="1"/>
          <p:nvPr/>
        </p:nvSpPr>
        <p:spPr>
          <a:xfrm>
            <a:off x="1469793" y="182960"/>
            <a:ext cx="10634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78152-09F2-48A7-9CC8-B6CCECD7E600}"/>
              </a:ext>
            </a:extLst>
          </p:cNvPr>
          <p:cNvSpPr txBox="1"/>
          <p:nvPr/>
        </p:nvSpPr>
        <p:spPr>
          <a:xfrm>
            <a:off x="8049106" y="1217786"/>
            <a:ext cx="3533806" cy="532453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DELETE( ROOT, k )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SEARCH( ROOT, k 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</a:t>
            </a:r>
            <a:r>
              <a:rPr lang="en-US" sz="2000" dirty="0">
                <a:solidFill>
                  <a:srgbClr val="66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//Returns Par and Loc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66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Loc  =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Write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“Element not found”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return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R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≠ NULL and      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CASEA(Loc, par)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CASEB(Loc, par)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end DELETE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948100AC-C2B9-465E-AE36-C9E962BA1754}"/>
              </a:ext>
            </a:extLst>
          </p:cNvPr>
          <p:cNvGrpSpPr>
            <a:grpSpLocks/>
          </p:cNvGrpSpPr>
          <p:nvPr/>
        </p:nvGrpSpPr>
        <p:grpSpPr bwMode="auto">
          <a:xfrm>
            <a:off x="4544965" y="3921785"/>
            <a:ext cx="3039088" cy="2637215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CB8120-2996-4ECD-8EF6-8D7E1DEC31FB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ABF099-5804-4B7B-B510-088E711666BF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79F5D8-FF1B-4807-B280-C0B8808A1348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C644DD-C07F-474D-81F5-166CADDF1B41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FDD059C-1F99-4E81-9A64-48E5D01BC9A0}"/>
                </a:ext>
              </a:extLst>
            </p:cNvPr>
            <p:cNvCxnSpPr>
              <a:stCxn id="7" idx="3"/>
              <a:endCxn id="10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567A95-471B-43BF-BB0C-7473839B5A01}"/>
                </a:ext>
              </a:extLst>
            </p:cNvPr>
            <p:cNvCxnSpPr>
              <a:stCxn id="8" idx="3"/>
              <a:endCxn id="12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3B87FA-64BE-4A7A-A13E-99C533195C7F}"/>
                </a:ext>
              </a:extLst>
            </p:cNvPr>
            <p:cNvCxnSpPr>
              <a:stCxn id="8" idx="5"/>
              <a:endCxn id="17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0387AE-7F89-4C7A-A565-359312353E39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210B3D-F17F-4584-B5B2-679E4982ED08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F42410-BD56-470D-BA0C-89EA7D85AF64}"/>
                </a:ext>
              </a:extLst>
            </p:cNvPr>
            <p:cNvCxnSpPr>
              <a:stCxn id="18" idx="3"/>
              <a:endCxn id="7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A0839D-26D6-45FE-9BBA-56BA714FCF9B}"/>
                </a:ext>
              </a:extLst>
            </p:cNvPr>
            <p:cNvCxnSpPr>
              <a:stCxn id="18" idx="5"/>
              <a:endCxn id="8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6BC567-FCC1-42AD-8CD1-2E20A0B4DC7F}"/>
              </a:ext>
            </a:extLst>
          </p:cNvPr>
          <p:cNvSpPr txBox="1"/>
          <p:nvPr/>
        </p:nvSpPr>
        <p:spPr>
          <a:xfrm>
            <a:off x="434769" y="5693402"/>
            <a:ext cx="141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</a:t>
            </a:r>
            <a:r>
              <a:rPr lang="en-US" b="1" dirty="0" err="1"/>
              <a:t>B.a</a:t>
            </a:r>
            <a:endParaRPr lang="en-US" b="1" dirty="0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0738FCE3-53F7-46F9-985F-8F6A06E49C0F}"/>
              </a:ext>
            </a:extLst>
          </p:cNvPr>
          <p:cNvGrpSpPr>
            <a:grpSpLocks/>
          </p:cNvGrpSpPr>
          <p:nvPr/>
        </p:nvGrpSpPr>
        <p:grpSpPr bwMode="auto">
          <a:xfrm>
            <a:off x="2179287" y="1102130"/>
            <a:ext cx="3732757" cy="2292568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3AB978A-F435-4B90-8670-B72A871C96E1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EEFCB90-4AAF-4C3C-ACD7-5AF4BD7E4C28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B90461-CE6C-4F4C-BADB-BCADBD943ABA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CF5B44-CB62-4B2C-A71C-BD3CF5EE7599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053785-5568-4290-9704-DECB85EA17A6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CB0440-FD4C-420F-A085-6090536B14AA}"/>
                </a:ext>
              </a:extLst>
            </p:cNvPr>
            <p:cNvCxnSpPr>
              <a:stCxn id="22" idx="3"/>
              <a:endCxn id="24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9C5146-3725-4E56-82A8-D0709D8A0B20}"/>
                </a:ext>
              </a:extLst>
            </p:cNvPr>
            <p:cNvCxnSpPr>
              <a:stCxn id="22" idx="5"/>
              <a:endCxn id="25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6A14C27-F1E2-42BE-ABF3-B6F68B5FBA20}"/>
                </a:ext>
              </a:extLst>
            </p:cNvPr>
            <p:cNvCxnSpPr>
              <a:stCxn id="23" idx="3"/>
              <a:endCxn id="26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517443-8FB4-4E59-8E12-4802CD695E50}"/>
                </a:ext>
              </a:extLst>
            </p:cNvPr>
            <p:cNvCxnSpPr>
              <a:stCxn id="23" idx="5"/>
              <a:endCxn id="31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D8FE4F-2363-42F5-8E91-D8D246B66C64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E7C622-61CF-4C82-92C6-0A71A5435618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K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52995A1-9DDB-400F-8EE5-5120A9ED3DD4}"/>
                </a:ext>
              </a:extLst>
            </p:cNvPr>
            <p:cNvCxnSpPr>
              <a:stCxn id="32" idx="3"/>
              <a:endCxn id="22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9C41FA-59EE-4B48-9C54-9204434C10EB}"/>
                </a:ext>
              </a:extLst>
            </p:cNvPr>
            <p:cNvCxnSpPr>
              <a:stCxn id="32" idx="5"/>
              <a:endCxn id="23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A21A454-BFA9-4649-966C-AE468EAA2344}"/>
              </a:ext>
            </a:extLst>
          </p:cNvPr>
          <p:cNvSpPr txBox="1"/>
          <p:nvPr/>
        </p:nvSpPr>
        <p:spPr>
          <a:xfrm>
            <a:off x="4582678" y="1150419"/>
            <a:ext cx="122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9B0ABB-4094-4FA5-B7F5-061628D4F699}"/>
              </a:ext>
            </a:extLst>
          </p:cNvPr>
          <p:cNvSpPr txBox="1"/>
          <p:nvPr/>
        </p:nvSpPr>
        <p:spPr bwMode="auto">
          <a:xfrm>
            <a:off x="420349" y="4898493"/>
            <a:ext cx="6263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48FC7-B289-4FFF-994A-D7C83BC8FF11}"/>
              </a:ext>
            </a:extLst>
          </p:cNvPr>
          <p:cNvSpPr txBox="1"/>
          <p:nvPr/>
        </p:nvSpPr>
        <p:spPr bwMode="auto">
          <a:xfrm>
            <a:off x="4198329" y="4850785"/>
            <a:ext cx="65911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FE0428-8345-4F7D-99FD-8D9F0EED29B1}"/>
              </a:ext>
            </a:extLst>
          </p:cNvPr>
          <p:cNvSpPr txBox="1"/>
          <p:nvPr/>
        </p:nvSpPr>
        <p:spPr bwMode="auto">
          <a:xfrm>
            <a:off x="1808367" y="2022648"/>
            <a:ext cx="71711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F17B8-9D2E-43A8-9E99-A4E694238A0A}"/>
              </a:ext>
            </a:extLst>
          </p:cNvPr>
          <p:cNvSpPr txBox="1"/>
          <p:nvPr/>
        </p:nvSpPr>
        <p:spPr>
          <a:xfrm>
            <a:off x="4683812" y="6505343"/>
            <a:ext cx="141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</a:t>
            </a:r>
            <a:r>
              <a:rPr lang="en-US" b="1" dirty="0" err="1"/>
              <a:t>B.b</a:t>
            </a:r>
            <a:endParaRPr lang="en-US" b="1" dirty="0"/>
          </a:p>
        </p:txBody>
      </p:sp>
      <p:grpSp>
        <p:nvGrpSpPr>
          <p:cNvPr id="37" name="Group 7">
            <a:extLst>
              <a:ext uri="{FF2B5EF4-FFF2-40B4-BE49-F238E27FC236}">
                <a16:creationId xmlns:a16="http://schemas.microsoft.com/office/drawing/2014/main" id="{505FF711-2903-4C8B-88DB-6663A1A35062}"/>
              </a:ext>
            </a:extLst>
          </p:cNvPr>
          <p:cNvGrpSpPr>
            <a:grpSpLocks/>
          </p:cNvGrpSpPr>
          <p:nvPr/>
        </p:nvGrpSpPr>
        <p:grpSpPr bwMode="auto">
          <a:xfrm>
            <a:off x="1204072" y="3849645"/>
            <a:ext cx="2611786" cy="2637215"/>
            <a:chOff x="1619250" y="1362075"/>
            <a:chExt cx="6481763" cy="3651250"/>
          </a:xfrm>
          <a:scene3d>
            <a:camera prst="obliqueTopLeft"/>
            <a:lightRig rig="threePt" dir="t"/>
          </a:scene3d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059642-E2FD-49E6-9848-BF3AECA5E154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A301D41-84DE-4362-BF45-4EB007B522BD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449669-52FD-46A3-A3AF-7255EDFCAFEA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9B4FE6B-97DE-4685-A241-55D559C84B6C}"/>
                </a:ext>
              </a:extLst>
            </p:cNvPr>
            <p:cNvCxnSpPr>
              <a:stCxn id="41" idx="3"/>
              <a:endCxn id="44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3F9215-13E5-4B57-9C71-618ACD5FA358}"/>
                </a:ext>
              </a:extLst>
            </p:cNvPr>
            <p:cNvCxnSpPr>
              <a:stCxn id="41" idx="5"/>
              <a:endCxn id="48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DAEE32E-DC92-4455-8675-7B4DF1B90A1A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3641F5-D995-40A4-BFB1-9D81775BCE73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6AD37B-6CE7-4420-BB8E-6CE5E8157453}"/>
                </a:ext>
              </a:extLst>
            </p:cNvPr>
            <p:cNvCxnSpPr>
              <a:stCxn id="49" idx="3"/>
              <a:endCxn id="3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EE129E-CFBC-496B-850F-EA3C5A89D783}"/>
                </a:ext>
              </a:extLst>
            </p:cNvPr>
            <p:cNvCxnSpPr>
              <a:stCxn id="49" idx="5"/>
              <a:endCxn id="41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10606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F49FAB-FCB6-4ACA-80A6-51761F21404A}"/>
              </a:ext>
            </a:extLst>
          </p:cNvPr>
          <p:cNvSpPr txBox="1"/>
          <p:nvPr/>
        </p:nvSpPr>
        <p:spPr>
          <a:xfrm>
            <a:off x="8270983" y="74235"/>
            <a:ext cx="3463446" cy="670952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CASEB (Loc, Par 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 = Loc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Temp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 L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 = NULL and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Child =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Child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Child 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R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Par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Temp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Child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Child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ROOT  =  Child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CASEB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F58AA-8D3B-48C5-9A76-0152B5E281BB}"/>
              </a:ext>
            </a:extLst>
          </p:cNvPr>
          <p:cNvSpPr txBox="1"/>
          <p:nvPr/>
        </p:nvSpPr>
        <p:spPr>
          <a:xfrm>
            <a:off x="1585427" y="21240"/>
            <a:ext cx="10634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BST-DELETION (CASEB)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9DCFD8-AFFB-4053-B0FF-186A53E80839}"/>
              </a:ext>
            </a:extLst>
          </p:cNvPr>
          <p:cNvSpPr txBox="1"/>
          <p:nvPr/>
        </p:nvSpPr>
        <p:spPr bwMode="auto">
          <a:xfrm>
            <a:off x="269765" y="2136963"/>
            <a:ext cx="6263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BA56A9-A070-4C82-A7B7-A295B9830BA8}"/>
              </a:ext>
            </a:extLst>
          </p:cNvPr>
          <p:cNvCxnSpPr>
            <a:cxnSpLocks/>
          </p:cNvCxnSpPr>
          <p:nvPr/>
        </p:nvCxnSpPr>
        <p:spPr>
          <a:xfrm>
            <a:off x="896129" y="1656125"/>
            <a:ext cx="224748" cy="480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0380099-26D7-4540-A9EE-CB7FBFE66A51}"/>
              </a:ext>
            </a:extLst>
          </p:cNvPr>
          <p:cNvSpPr txBox="1"/>
          <p:nvPr/>
        </p:nvSpPr>
        <p:spPr>
          <a:xfrm>
            <a:off x="269765" y="1342546"/>
            <a:ext cx="145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 / Temp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4921AD-04CE-40CA-A734-BEE85BBB19E2}"/>
              </a:ext>
            </a:extLst>
          </p:cNvPr>
          <p:cNvSpPr txBox="1"/>
          <p:nvPr/>
        </p:nvSpPr>
        <p:spPr>
          <a:xfrm>
            <a:off x="526169" y="2927786"/>
            <a:ext cx="165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Child = NULL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5A7FFD-E983-487C-8A53-5002BD6D53FE}"/>
              </a:ext>
            </a:extLst>
          </p:cNvPr>
          <p:cNvSpPr txBox="1"/>
          <p:nvPr/>
        </p:nvSpPr>
        <p:spPr bwMode="auto">
          <a:xfrm>
            <a:off x="396113" y="5014314"/>
            <a:ext cx="6263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60799F-DABC-4E15-AE9F-AC776D5D0662}"/>
              </a:ext>
            </a:extLst>
          </p:cNvPr>
          <p:cNvSpPr txBox="1"/>
          <p:nvPr/>
        </p:nvSpPr>
        <p:spPr>
          <a:xfrm>
            <a:off x="951576" y="6302708"/>
            <a:ext cx="96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Child</a:t>
            </a:r>
          </a:p>
        </p:txBody>
      </p:sp>
      <p:grpSp>
        <p:nvGrpSpPr>
          <p:cNvPr id="25" name="Group 7">
            <a:extLst>
              <a:ext uri="{FF2B5EF4-FFF2-40B4-BE49-F238E27FC236}">
                <a16:creationId xmlns:a16="http://schemas.microsoft.com/office/drawing/2014/main" id="{7995A8FF-B6D7-4291-93DD-1BF80208DCFC}"/>
              </a:ext>
            </a:extLst>
          </p:cNvPr>
          <p:cNvGrpSpPr>
            <a:grpSpLocks/>
          </p:cNvGrpSpPr>
          <p:nvPr/>
        </p:nvGrpSpPr>
        <p:grpSpPr bwMode="auto">
          <a:xfrm>
            <a:off x="1066086" y="1119229"/>
            <a:ext cx="3055942" cy="2637215"/>
            <a:chOff x="1619250" y="1362075"/>
            <a:chExt cx="6481763" cy="3651250"/>
          </a:xfrm>
          <a:scene3d>
            <a:camera prst="obliqueTopLeft"/>
            <a:lightRig rig="threePt" dir="t"/>
          </a:scene3d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1D31BE8-4783-4713-B171-481B48D1E62C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DE5454-3123-4E94-9896-715CBAAE0985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83EA80F-3650-4518-8D68-D4EFF151DBF4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2FDA3B-ADF2-4AE8-8F00-9245C398F646}"/>
                </a:ext>
              </a:extLst>
            </p:cNvPr>
            <p:cNvCxnSpPr>
              <a:stCxn id="27" idx="3"/>
              <a:endCxn id="28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19434B-19B2-4A57-9C1E-F3C7BE6FF316}"/>
                </a:ext>
              </a:extLst>
            </p:cNvPr>
            <p:cNvCxnSpPr>
              <a:stCxn id="27" idx="5"/>
              <a:endCxn id="3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DF2C5A-7F6C-4723-BF07-E13793D7D68A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402EB36-0064-476C-931E-C9E357E2F041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89A706-B6AC-4A2F-91A2-27ED0F569180}"/>
                </a:ext>
              </a:extLst>
            </p:cNvPr>
            <p:cNvCxnSpPr>
              <a:stCxn id="35" idx="3"/>
              <a:endCxn id="26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D9D446-08DC-475A-8CEB-9DCE695306D1}"/>
                </a:ext>
              </a:extLst>
            </p:cNvPr>
            <p:cNvCxnSpPr>
              <a:stCxn id="35" idx="5"/>
              <a:endCxn id="27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602114D2-05C0-474E-93D5-98C97C82A061}"/>
              </a:ext>
            </a:extLst>
          </p:cNvPr>
          <p:cNvGrpSpPr>
            <a:grpSpLocks/>
          </p:cNvGrpSpPr>
          <p:nvPr/>
        </p:nvGrpSpPr>
        <p:grpSpPr bwMode="auto">
          <a:xfrm>
            <a:off x="5701029" y="1021966"/>
            <a:ext cx="2105404" cy="2637215"/>
            <a:chOff x="3635375" y="1362075"/>
            <a:chExt cx="4465638" cy="3651250"/>
          </a:xfrm>
          <a:scene3d>
            <a:camera prst="obliqueTopLeft"/>
            <a:lightRig rig="threePt" dir="t"/>
          </a:scene3d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2F8FBB-7FAE-43EB-AFA3-293C74021711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C4F327-1827-42B1-BFFB-BE5FBA86F7D1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97379E1-C811-4783-8194-744523099A3B}"/>
                </a:ext>
              </a:extLst>
            </p:cNvPr>
            <p:cNvCxnSpPr>
              <a:stCxn id="42" idx="3"/>
              <a:endCxn id="56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CA6B8D-715D-43F2-A559-37FFDAB70EB4}"/>
                </a:ext>
              </a:extLst>
            </p:cNvPr>
            <p:cNvCxnSpPr>
              <a:stCxn id="42" idx="5"/>
              <a:endCxn id="62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BC864FC-3263-4D36-AEF5-C5699D5A5C7C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6170EF0-D736-4B52-A58A-1144ED3279E0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D737EB-3C77-4D16-A9C7-29A4F17A60EF}"/>
                </a:ext>
              </a:extLst>
            </p:cNvPr>
            <p:cNvCxnSpPr>
              <a:stCxn id="63" idx="5"/>
              <a:endCxn id="42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Group 7">
            <a:extLst>
              <a:ext uri="{FF2B5EF4-FFF2-40B4-BE49-F238E27FC236}">
                <a16:creationId xmlns:a16="http://schemas.microsoft.com/office/drawing/2014/main" id="{70D1A94C-7FFC-48C9-93FB-E4E0A49E4842}"/>
              </a:ext>
            </a:extLst>
          </p:cNvPr>
          <p:cNvGrpSpPr>
            <a:grpSpLocks/>
          </p:cNvGrpSpPr>
          <p:nvPr/>
        </p:nvGrpSpPr>
        <p:grpSpPr bwMode="auto">
          <a:xfrm>
            <a:off x="560698" y="4146547"/>
            <a:ext cx="4011301" cy="2401384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8A114D5-FF85-4F85-910E-A15BF9DAEB32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FF7822B-8046-49BF-9829-5A882FDDEF76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0AF5639-FE01-4E5F-B1FE-892040A3C19B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7A2AF6-115C-4DCA-8EF4-3A1DA1E83CA1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C9CA204-F6C3-4F83-9AB2-DA16777C4407}"/>
                </a:ext>
              </a:extLst>
            </p:cNvPr>
            <p:cNvCxnSpPr>
              <a:stCxn id="67" idx="3"/>
              <a:endCxn id="69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17E196-A96E-4B6F-8728-5554E201999B}"/>
                </a:ext>
              </a:extLst>
            </p:cNvPr>
            <p:cNvCxnSpPr>
              <a:stCxn id="68" idx="3"/>
              <a:endCxn id="70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AA06F3D-4BAC-4B6A-8FAA-5970E22FED40}"/>
                </a:ext>
              </a:extLst>
            </p:cNvPr>
            <p:cNvCxnSpPr>
              <a:stCxn id="68" idx="5"/>
              <a:endCxn id="7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911958-627F-46DB-877D-099515E620E0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F53D145-9E11-43FB-B476-97E7AF86A326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645F80-65FE-4C12-A777-419E04F76D6C}"/>
                </a:ext>
              </a:extLst>
            </p:cNvPr>
            <p:cNvCxnSpPr>
              <a:stCxn id="75" idx="3"/>
              <a:endCxn id="67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2B1901F-F380-44E7-898A-8A51BECA48FC}"/>
                </a:ext>
              </a:extLst>
            </p:cNvPr>
            <p:cNvCxnSpPr>
              <a:stCxn id="75" idx="5"/>
              <a:endCxn id="68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8" name="Group 7">
            <a:extLst>
              <a:ext uri="{FF2B5EF4-FFF2-40B4-BE49-F238E27FC236}">
                <a16:creationId xmlns:a16="http://schemas.microsoft.com/office/drawing/2014/main" id="{A343CB0F-50F7-4D4C-9674-3E7EC1F8E6F6}"/>
              </a:ext>
            </a:extLst>
          </p:cNvPr>
          <p:cNvGrpSpPr>
            <a:grpSpLocks/>
          </p:cNvGrpSpPr>
          <p:nvPr/>
        </p:nvGrpSpPr>
        <p:grpSpPr bwMode="auto">
          <a:xfrm>
            <a:off x="5225577" y="4304674"/>
            <a:ext cx="2769195" cy="2181047"/>
            <a:chOff x="1619250" y="1362075"/>
            <a:chExt cx="6481763" cy="3651250"/>
          </a:xfrm>
          <a:scene3d>
            <a:camera prst="obliqueTopLeft"/>
            <a:lightRig rig="threePt" dir="t"/>
          </a:scene3d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E3BB254-3803-4FC7-919A-63B14E3DED6B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0935636-BA58-472D-8215-943F93F08B6F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254CDB-2AFB-4720-82C6-58B249F0DFD4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699714D-77EB-4FCD-91D7-3381F0BB5024}"/>
                </a:ext>
              </a:extLst>
            </p:cNvPr>
            <p:cNvCxnSpPr>
              <a:stCxn id="80" idx="3"/>
              <a:endCxn id="82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80E9FEB-C780-4623-A61A-1639A28AE76A}"/>
                </a:ext>
              </a:extLst>
            </p:cNvPr>
            <p:cNvCxnSpPr>
              <a:stCxn id="80" idx="5"/>
              <a:endCxn id="86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C089D3C-B350-4EDB-A13E-2CB0E3CAF4C1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N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8E7843E-05F5-477D-B8D3-57E58F5D2E13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F5362AC-DC06-4123-889C-591C42A82F41}"/>
                </a:ext>
              </a:extLst>
            </p:cNvPr>
            <p:cNvCxnSpPr>
              <a:stCxn id="87" idx="3"/>
              <a:endCxn id="7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368883C-E22A-42CA-84F2-C480D0A1D835}"/>
                </a:ext>
              </a:extLst>
            </p:cNvPr>
            <p:cNvCxnSpPr>
              <a:stCxn id="87" idx="5"/>
              <a:endCxn id="8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9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8F0C47-333C-46AD-872C-3C9D5A1CA7FC}"/>
              </a:ext>
            </a:extLst>
          </p:cNvPr>
          <p:cNvSpPr txBox="1"/>
          <p:nvPr/>
        </p:nvSpPr>
        <p:spPr>
          <a:xfrm>
            <a:off x="7463271" y="117693"/>
            <a:ext cx="4221271" cy="674030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CASEA( Loc, par 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Save = Loc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hile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Save =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 =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while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 = Temp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Parsuc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CASEB(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parsuc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Par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if Loc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else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end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ROOT =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uc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Left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L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R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 CASEA</a:t>
            </a:r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EAB4D805-6E74-481D-88D6-B80B0A703382}"/>
              </a:ext>
            </a:extLst>
          </p:cNvPr>
          <p:cNvGrpSpPr>
            <a:grpSpLocks/>
          </p:cNvGrpSpPr>
          <p:nvPr/>
        </p:nvGrpSpPr>
        <p:grpSpPr bwMode="auto">
          <a:xfrm>
            <a:off x="576236" y="1502375"/>
            <a:ext cx="2948610" cy="2332781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9BDBF2-7E0C-4BFA-9FA2-C9698C9FB552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86A81-AFF9-4CCC-A1E8-198475E6703B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ECDE39-A22E-4373-BB81-3F128013A3E9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CAFAF-E684-41AD-8E30-B14A0981D825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C87575-D4BD-4306-87F3-ECF54B6080A2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97483A-49B0-460B-AFAE-6F2A06CD3B9B}"/>
                </a:ext>
              </a:extLst>
            </p:cNvPr>
            <p:cNvCxnSpPr>
              <a:stCxn id="7" idx="3"/>
              <a:endCxn id="9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371AB4-F00B-4EB0-BD13-26C8888BEF31}"/>
                </a:ext>
              </a:extLst>
            </p:cNvPr>
            <p:cNvCxnSpPr>
              <a:stCxn id="7" idx="5"/>
              <a:endCxn id="10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132C2C-439E-4248-86AF-7AAAB16072B6}"/>
                </a:ext>
              </a:extLst>
            </p:cNvPr>
            <p:cNvCxnSpPr>
              <a:stCxn id="8" idx="3"/>
              <a:endCxn id="11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5931CF-488B-4FF7-B733-0E61B8BDE46B}"/>
                </a:ext>
              </a:extLst>
            </p:cNvPr>
            <p:cNvCxnSpPr>
              <a:cxnSpLocks/>
              <a:stCxn id="8" idx="5"/>
              <a:endCxn id="16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0F81A0-9B32-43B7-9D6A-41F792360294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6FB9F5-765F-424E-8B9C-DD5CFC9EEEA7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5123D37-A7EA-49ED-98D2-ED91089BF1A8}"/>
                </a:ext>
              </a:extLst>
            </p:cNvPr>
            <p:cNvCxnSpPr>
              <a:stCxn id="17" idx="3"/>
              <a:endCxn id="7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9C11FF-56A1-485E-AAE6-7F418DD7DBB6}"/>
                </a:ext>
              </a:extLst>
            </p:cNvPr>
            <p:cNvCxnSpPr>
              <a:stCxn id="17" idx="5"/>
              <a:endCxn id="8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BEB3C8-74B1-451B-B0C9-01088E45241B}"/>
              </a:ext>
            </a:extLst>
          </p:cNvPr>
          <p:cNvSpPr txBox="1"/>
          <p:nvPr/>
        </p:nvSpPr>
        <p:spPr bwMode="auto">
          <a:xfrm>
            <a:off x="183602" y="2463937"/>
            <a:ext cx="63380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FC7EAA-5E29-4D42-A565-0AD3066AEDD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18907" y="2023680"/>
            <a:ext cx="194966" cy="22325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9494CE-0DAD-4580-8032-BB11645B953D}"/>
              </a:ext>
            </a:extLst>
          </p:cNvPr>
          <p:cNvSpPr txBox="1"/>
          <p:nvPr/>
        </p:nvSpPr>
        <p:spPr>
          <a:xfrm>
            <a:off x="153381" y="1654348"/>
            <a:ext cx="133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 / Save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72B346-B171-4134-A4C4-79BCEFDAA7C1}"/>
              </a:ext>
            </a:extLst>
          </p:cNvPr>
          <p:cNvSpPr txBox="1"/>
          <p:nvPr/>
        </p:nvSpPr>
        <p:spPr>
          <a:xfrm>
            <a:off x="1200154" y="57422"/>
            <a:ext cx="10634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BST-DELETION (CASEA)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432D8E-CE66-445D-9B17-E2DC7E60F2E7}"/>
              </a:ext>
            </a:extLst>
          </p:cNvPr>
          <p:cNvSpPr txBox="1"/>
          <p:nvPr/>
        </p:nvSpPr>
        <p:spPr>
          <a:xfrm>
            <a:off x="1569054" y="2666883"/>
            <a:ext cx="9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A9C747-B9EE-4088-B9C9-C455DC2BF9F4}"/>
              </a:ext>
            </a:extLst>
          </p:cNvPr>
          <p:cNvCxnSpPr>
            <a:cxnSpLocks/>
          </p:cNvCxnSpPr>
          <p:nvPr/>
        </p:nvCxnSpPr>
        <p:spPr>
          <a:xfrm flipH="1">
            <a:off x="1665165" y="3019094"/>
            <a:ext cx="181776" cy="265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33D1409-7291-4370-B6A2-AEAEC5A04719}"/>
              </a:ext>
            </a:extLst>
          </p:cNvPr>
          <p:cNvSpPr txBox="1"/>
          <p:nvPr/>
        </p:nvSpPr>
        <p:spPr>
          <a:xfrm>
            <a:off x="455763" y="5990290"/>
            <a:ext cx="6723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Traverse to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leftmost child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of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Right Subtree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and mark it as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Suc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and its parent and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Parsuc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respectively.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3B2771-886B-40BC-9D8A-0F8BABAFBD16}"/>
              </a:ext>
            </a:extLst>
          </p:cNvPr>
          <p:cNvCxnSpPr>
            <a:cxnSpLocks/>
          </p:cNvCxnSpPr>
          <p:nvPr/>
        </p:nvCxnSpPr>
        <p:spPr>
          <a:xfrm>
            <a:off x="1735301" y="1244672"/>
            <a:ext cx="192331" cy="25770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0DA9570-C41A-49F9-82CB-7C94A2E91AAF}"/>
              </a:ext>
            </a:extLst>
          </p:cNvPr>
          <p:cNvSpPr txBox="1"/>
          <p:nvPr/>
        </p:nvSpPr>
        <p:spPr>
          <a:xfrm>
            <a:off x="1228458" y="972024"/>
            <a:ext cx="84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6AAD4A-9CD0-47D0-BCC7-4DC08998E70E}"/>
              </a:ext>
            </a:extLst>
          </p:cNvPr>
          <p:cNvSpPr txBox="1"/>
          <p:nvPr/>
        </p:nvSpPr>
        <p:spPr>
          <a:xfrm>
            <a:off x="299001" y="1369221"/>
            <a:ext cx="103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ParSuc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8ADA37-7C7C-432C-BA2A-785A350F1DB9}"/>
              </a:ext>
            </a:extLst>
          </p:cNvPr>
          <p:cNvSpPr txBox="1"/>
          <p:nvPr/>
        </p:nvSpPr>
        <p:spPr>
          <a:xfrm>
            <a:off x="1652522" y="2374650"/>
            <a:ext cx="9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073296A-CC17-4A1B-9C06-299A8BF13C31}"/>
              </a:ext>
            </a:extLst>
          </p:cNvPr>
          <p:cNvSpPr/>
          <p:nvPr/>
        </p:nvSpPr>
        <p:spPr bwMode="auto">
          <a:xfrm>
            <a:off x="1185878" y="4148703"/>
            <a:ext cx="507603" cy="600701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3000" b="1" dirty="0">
                <a:solidFill>
                  <a:srgbClr val="FFFF00"/>
                </a:solidFill>
              </a:rPr>
              <a:t>G</a:t>
            </a:r>
            <a:endParaRPr lang="en-IN" sz="3000" b="1" dirty="0">
              <a:solidFill>
                <a:srgbClr val="FFFF00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85A6DE6-F426-4EBB-A904-38A0ECE4BFA2}"/>
              </a:ext>
            </a:extLst>
          </p:cNvPr>
          <p:cNvSpPr/>
          <p:nvPr/>
        </p:nvSpPr>
        <p:spPr bwMode="auto">
          <a:xfrm>
            <a:off x="790599" y="5155604"/>
            <a:ext cx="594317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3F8CAB3-05B5-4522-AE09-29BA8CB7E253}"/>
              </a:ext>
            </a:extLst>
          </p:cNvPr>
          <p:cNvCxnSpPr>
            <a:cxnSpLocks/>
          </p:cNvCxnSpPr>
          <p:nvPr/>
        </p:nvCxnSpPr>
        <p:spPr bwMode="auto">
          <a:xfrm flipH="1">
            <a:off x="1121638" y="4776690"/>
            <a:ext cx="244032" cy="378407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99A245D-493D-419B-A8B8-B2D034CAD4BD}"/>
              </a:ext>
            </a:extLst>
          </p:cNvPr>
          <p:cNvSpPr/>
          <p:nvPr/>
        </p:nvSpPr>
        <p:spPr bwMode="auto">
          <a:xfrm>
            <a:off x="3524846" y="5265348"/>
            <a:ext cx="574946" cy="585775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H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727E10C-0091-4288-883D-F41D900CDEF5}"/>
              </a:ext>
            </a:extLst>
          </p:cNvPr>
          <p:cNvCxnSpPr>
            <a:cxnSpLocks/>
          </p:cNvCxnSpPr>
          <p:nvPr/>
        </p:nvCxnSpPr>
        <p:spPr>
          <a:xfrm flipH="1">
            <a:off x="3817565" y="4971130"/>
            <a:ext cx="181776" cy="265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F042AEB-64F8-419B-AB95-5505A1B878FB}"/>
              </a:ext>
            </a:extLst>
          </p:cNvPr>
          <p:cNvSpPr txBox="1"/>
          <p:nvPr/>
        </p:nvSpPr>
        <p:spPr>
          <a:xfrm>
            <a:off x="3839854" y="4604635"/>
            <a:ext cx="9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</a:t>
            </a:r>
          </a:p>
        </p:txBody>
      </p:sp>
      <p:grpSp>
        <p:nvGrpSpPr>
          <p:cNvPr id="82" name="Group 7">
            <a:extLst>
              <a:ext uri="{FF2B5EF4-FFF2-40B4-BE49-F238E27FC236}">
                <a16:creationId xmlns:a16="http://schemas.microsoft.com/office/drawing/2014/main" id="{50DD1868-7316-4997-A7C7-AF729693B99A}"/>
              </a:ext>
            </a:extLst>
          </p:cNvPr>
          <p:cNvGrpSpPr>
            <a:grpSpLocks/>
          </p:cNvGrpSpPr>
          <p:nvPr/>
        </p:nvGrpSpPr>
        <p:grpSpPr bwMode="auto">
          <a:xfrm>
            <a:off x="4766638" y="1272281"/>
            <a:ext cx="2228680" cy="2332781"/>
            <a:chOff x="2400300" y="1362075"/>
            <a:chExt cx="5700713" cy="3651250"/>
          </a:xfrm>
          <a:scene3d>
            <a:camera prst="obliqueTopLeft"/>
            <a:lightRig rig="threePt" dir="t"/>
          </a:scene3d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0564F78-2156-47B7-A081-201B34A0C681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7F8599C-8BA9-498F-BFA8-F23448E98581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7DF7F4-CB53-4F08-BFEE-37C8B06454B5}"/>
                </a:ext>
              </a:extLst>
            </p:cNvPr>
            <p:cNvCxnSpPr>
              <a:cxnSpLocks/>
              <a:stCxn id="84" idx="3"/>
              <a:endCxn id="87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3334D9-62A7-4116-976F-A0D6628DF4AA}"/>
                </a:ext>
              </a:extLst>
            </p:cNvPr>
            <p:cNvCxnSpPr>
              <a:cxnSpLocks/>
              <a:stCxn id="84" idx="5"/>
              <a:endCxn id="92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79BEA24-0765-4EBA-925E-FD45D72CAE93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635DF12-399D-40CE-BB27-87B360697ACE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EA7B44-48B0-465B-BD94-5DF7DA030C9C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28BA451-1CD9-4B03-8FDA-88A277949E34}"/>
                </a:ext>
              </a:extLst>
            </p:cNvPr>
            <p:cNvCxnSpPr>
              <a:cxnSpLocks/>
              <a:stCxn id="93" idx="5"/>
              <a:endCxn id="84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6EFA6A17-5437-411F-8FE8-0F1E988C1898}"/>
              </a:ext>
            </a:extLst>
          </p:cNvPr>
          <p:cNvSpPr/>
          <p:nvPr/>
        </p:nvSpPr>
        <p:spPr bwMode="auto">
          <a:xfrm>
            <a:off x="4432212" y="2130338"/>
            <a:ext cx="508203" cy="584210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H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6D969E0-0BAC-43A9-AC51-E1AAF6B1A16D}"/>
              </a:ext>
            </a:extLst>
          </p:cNvPr>
          <p:cNvSpPr/>
          <p:nvPr/>
        </p:nvSpPr>
        <p:spPr bwMode="auto">
          <a:xfrm>
            <a:off x="4132976" y="3127223"/>
            <a:ext cx="410434" cy="584210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D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E897682-19EC-458A-BDD9-DDA603C89452}"/>
              </a:ext>
            </a:extLst>
          </p:cNvPr>
          <p:cNvCxnSpPr>
            <a:cxnSpLocks/>
            <a:endCxn id="98" idx="0"/>
          </p:cNvCxnSpPr>
          <p:nvPr/>
        </p:nvCxnSpPr>
        <p:spPr bwMode="auto">
          <a:xfrm flipH="1">
            <a:off x="4338193" y="2691964"/>
            <a:ext cx="232080" cy="435259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EBF113E-123D-4E52-9E1C-678D3C40068D}"/>
              </a:ext>
            </a:extLst>
          </p:cNvPr>
          <p:cNvCxnSpPr>
            <a:cxnSpLocks/>
          </p:cNvCxnSpPr>
          <p:nvPr/>
        </p:nvCxnSpPr>
        <p:spPr bwMode="auto">
          <a:xfrm>
            <a:off x="1467114" y="4776690"/>
            <a:ext cx="332167" cy="525634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8F305C2D-7D4D-4716-8746-523EBA0C1320}"/>
              </a:ext>
            </a:extLst>
          </p:cNvPr>
          <p:cNvSpPr/>
          <p:nvPr/>
        </p:nvSpPr>
        <p:spPr bwMode="auto">
          <a:xfrm>
            <a:off x="1557461" y="5117225"/>
            <a:ext cx="783217" cy="792362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1200" b="1" dirty="0">
                <a:solidFill>
                  <a:srgbClr val="FFFF00"/>
                </a:solidFill>
              </a:rPr>
              <a:t>NULL</a:t>
            </a:r>
            <a:endParaRPr lang="en-IN" sz="105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46" grpId="0" animBg="1"/>
      <p:bldP spid="47" grpId="0"/>
      <p:bldP spid="96" grpId="0" animBg="1"/>
      <p:bldP spid="98" grpId="0" animBg="1"/>
      <p:bldP spid="10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35A8AF6-180B-4220-92EB-42986DD36F04}"/>
              </a:ext>
            </a:extLst>
          </p:cNvPr>
          <p:cNvSpPr/>
          <p:nvPr/>
        </p:nvSpPr>
        <p:spPr>
          <a:xfrm>
            <a:off x="2839578" y="3178633"/>
            <a:ext cx="1750238" cy="31971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EBEEBDFD-FE0D-4D25-9C48-2B84B24C1DC4}"/>
              </a:ext>
            </a:extLst>
          </p:cNvPr>
          <p:cNvGrpSpPr>
            <a:grpSpLocks/>
          </p:cNvGrpSpPr>
          <p:nvPr/>
        </p:nvGrpSpPr>
        <p:grpSpPr bwMode="auto">
          <a:xfrm>
            <a:off x="576236" y="1502375"/>
            <a:ext cx="3241328" cy="2688439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83CD70-0E85-49E3-AC69-409874796EC6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b="1" dirty="0">
                  <a:solidFill>
                    <a:srgbClr val="FFFF00"/>
                  </a:solidFill>
                </a:rPr>
                <a:t>G</a:t>
              </a:r>
              <a:endParaRPr lang="en-IN" sz="28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AB4782-EC1E-4ACC-8096-FD35DB32CA80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3832016-C6AE-456C-BB0A-56E85624348D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1E5736-AFF1-42C0-88C1-DDBA0921A0C1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E00354-CCD5-4C03-831E-89F6CEFE0E71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L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82F8E61-B766-486D-B816-2152BC542B88}"/>
                </a:ext>
              </a:extLst>
            </p:cNvPr>
            <p:cNvCxnSpPr>
              <a:stCxn id="7" idx="3"/>
              <a:endCxn id="9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5DDC7D-4FAB-4B1E-8ABE-570327A69D64}"/>
                </a:ext>
              </a:extLst>
            </p:cNvPr>
            <p:cNvCxnSpPr>
              <a:stCxn id="7" idx="5"/>
              <a:endCxn id="10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9F85C0B-74A7-4C88-8FF6-0E3D63285A9C}"/>
                </a:ext>
              </a:extLst>
            </p:cNvPr>
            <p:cNvCxnSpPr>
              <a:stCxn id="8" idx="3"/>
              <a:endCxn id="11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C1F9BD-5D80-46AA-BBB9-FA21F6DAC55F}"/>
                </a:ext>
              </a:extLst>
            </p:cNvPr>
            <p:cNvCxnSpPr>
              <a:cxnSpLocks/>
              <a:stCxn id="8" idx="5"/>
              <a:endCxn id="16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32A540-0A05-4456-9156-49A6092104FE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P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9FC4B9-E971-46E2-BB62-45ED981965DD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2DB038-B52F-4C0B-B48B-4C2FEF4A26A1}"/>
                </a:ext>
              </a:extLst>
            </p:cNvPr>
            <p:cNvCxnSpPr>
              <a:stCxn id="17" idx="3"/>
              <a:endCxn id="7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0F2239-3384-4235-9545-D3FAA93904B8}"/>
                </a:ext>
              </a:extLst>
            </p:cNvPr>
            <p:cNvCxnSpPr>
              <a:stCxn id="17" idx="5"/>
              <a:endCxn id="8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2DE112-3759-471B-8E6F-29C6346AABCC}"/>
              </a:ext>
            </a:extLst>
          </p:cNvPr>
          <p:cNvSpPr txBox="1"/>
          <p:nvPr/>
        </p:nvSpPr>
        <p:spPr>
          <a:xfrm>
            <a:off x="1300362" y="157630"/>
            <a:ext cx="10634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BST-DELETION (CASEA)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A4BE16-553F-4909-A071-2C37058E5A8F}"/>
              </a:ext>
            </a:extLst>
          </p:cNvPr>
          <p:cNvSpPr/>
          <p:nvPr/>
        </p:nvSpPr>
        <p:spPr bwMode="auto">
          <a:xfrm>
            <a:off x="6397096" y="5563036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7FCFB9-D932-46ED-BA45-9526F907C789}"/>
              </a:ext>
            </a:extLst>
          </p:cNvPr>
          <p:cNvSpPr/>
          <p:nvPr/>
        </p:nvSpPr>
        <p:spPr bwMode="auto">
          <a:xfrm>
            <a:off x="7189439" y="5555867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C029EA-803B-42B5-89F4-0F4ED74A993E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 flipH="1">
            <a:off x="6593582" y="5232984"/>
            <a:ext cx="317228" cy="33005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CEDD6F-117B-47FA-AB9A-2B2C58450FB6}"/>
              </a:ext>
            </a:extLst>
          </p:cNvPr>
          <p:cNvCxnSpPr>
            <a:cxnSpLocks/>
            <a:endCxn id="23" idx="1"/>
          </p:cNvCxnSpPr>
          <p:nvPr/>
        </p:nvCxnSpPr>
        <p:spPr bwMode="auto">
          <a:xfrm>
            <a:off x="6925611" y="5232984"/>
            <a:ext cx="321377" cy="42148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6204303-513C-486C-8A9B-5A39C623A0E6}"/>
              </a:ext>
            </a:extLst>
          </p:cNvPr>
          <p:cNvSpPr txBox="1"/>
          <p:nvPr/>
        </p:nvSpPr>
        <p:spPr bwMode="auto">
          <a:xfrm>
            <a:off x="3397794" y="2545040"/>
            <a:ext cx="63380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053AA8-09D0-44E9-A66D-917F34076070}"/>
              </a:ext>
            </a:extLst>
          </p:cNvPr>
          <p:cNvSpPr txBox="1"/>
          <p:nvPr/>
        </p:nvSpPr>
        <p:spPr>
          <a:xfrm>
            <a:off x="3142345" y="1442341"/>
            <a:ext cx="67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ECB1A3-EDBA-4A5F-B454-D5BB10463ABF}"/>
              </a:ext>
            </a:extLst>
          </p:cNvPr>
          <p:cNvCxnSpPr>
            <a:cxnSpLocks/>
          </p:cNvCxnSpPr>
          <p:nvPr/>
        </p:nvCxnSpPr>
        <p:spPr>
          <a:xfrm flipH="1">
            <a:off x="3142345" y="1849093"/>
            <a:ext cx="235656" cy="60395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DD6EA85-8F0F-4709-9E1C-505332C93CE3}"/>
              </a:ext>
            </a:extLst>
          </p:cNvPr>
          <p:cNvCxnSpPr>
            <a:cxnSpLocks/>
          </p:cNvCxnSpPr>
          <p:nvPr/>
        </p:nvCxnSpPr>
        <p:spPr>
          <a:xfrm>
            <a:off x="2622702" y="4816059"/>
            <a:ext cx="462018" cy="12834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CE34E78-ECC9-46F8-BEE9-0526AF6CC74F}"/>
              </a:ext>
            </a:extLst>
          </p:cNvPr>
          <p:cNvSpPr txBox="1"/>
          <p:nvPr/>
        </p:nvSpPr>
        <p:spPr>
          <a:xfrm>
            <a:off x="1843396" y="4575075"/>
            <a:ext cx="9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CA638F-8BE9-4431-B936-82F83B711FCF}"/>
              </a:ext>
            </a:extLst>
          </p:cNvPr>
          <p:cNvSpPr txBox="1"/>
          <p:nvPr/>
        </p:nvSpPr>
        <p:spPr>
          <a:xfrm>
            <a:off x="1922191" y="4861508"/>
            <a:ext cx="9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2A4D41-9101-4D02-8B0C-37B64C5618C9}"/>
              </a:ext>
            </a:extLst>
          </p:cNvPr>
          <p:cNvCxnSpPr>
            <a:cxnSpLocks/>
          </p:cNvCxnSpPr>
          <p:nvPr/>
        </p:nvCxnSpPr>
        <p:spPr>
          <a:xfrm flipH="1">
            <a:off x="3737974" y="3108544"/>
            <a:ext cx="570979" cy="5144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0547F56-4219-4AB8-9C8C-DDFD821D2C37}"/>
              </a:ext>
            </a:extLst>
          </p:cNvPr>
          <p:cNvSpPr txBox="1"/>
          <p:nvPr/>
        </p:nvSpPr>
        <p:spPr>
          <a:xfrm>
            <a:off x="4307443" y="2897212"/>
            <a:ext cx="103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ParSuc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6461FC-A3CB-4A76-8E94-2CF06B816EB3}"/>
              </a:ext>
            </a:extLst>
          </p:cNvPr>
          <p:cNvSpPr txBox="1"/>
          <p:nvPr/>
        </p:nvSpPr>
        <p:spPr>
          <a:xfrm>
            <a:off x="3073392" y="1181845"/>
            <a:ext cx="103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862565-5BD2-49A0-95CA-D7AD193F7F98}"/>
              </a:ext>
            </a:extLst>
          </p:cNvPr>
          <p:cNvSpPr txBox="1"/>
          <p:nvPr/>
        </p:nvSpPr>
        <p:spPr>
          <a:xfrm>
            <a:off x="4286409" y="2589591"/>
            <a:ext cx="103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EA0161-FDF5-46AB-A489-2F744C1946E7}"/>
              </a:ext>
            </a:extLst>
          </p:cNvPr>
          <p:cNvSpPr/>
          <p:nvPr/>
        </p:nvSpPr>
        <p:spPr>
          <a:xfrm>
            <a:off x="6112801" y="4334841"/>
            <a:ext cx="1750238" cy="23397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95CBBDB-C4EF-4D36-A856-3BCD3509E350}"/>
              </a:ext>
            </a:extLst>
          </p:cNvPr>
          <p:cNvSpPr/>
          <p:nvPr/>
        </p:nvSpPr>
        <p:spPr bwMode="auto">
          <a:xfrm>
            <a:off x="3142269" y="4605417"/>
            <a:ext cx="408953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800" b="1" dirty="0">
                <a:solidFill>
                  <a:srgbClr val="FFFF00"/>
                </a:solidFill>
              </a:rPr>
              <a:t>O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A93D43D-F7F3-4E42-8555-4A79BDAD91A4}"/>
              </a:ext>
            </a:extLst>
          </p:cNvPr>
          <p:cNvSpPr/>
          <p:nvPr/>
        </p:nvSpPr>
        <p:spPr bwMode="auto">
          <a:xfrm>
            <a:off x="3950594" y="4598248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C61C34E-BB2C-4F36-8881-04063F3CF5BC}"/>
              </a:ext>
            </a:extLst>
          </p:cNvPr>
          <p:cNvCxnSpPr>
            <a:cxnSpLocks/>
          </p:cNvCxnSpPr>
          <p:nvPr/>
        </p:nvCxnSpPr>
        <p:spPr bwMode="auto">
          <a:xfrm flipH="1">
            <a:off x="3442995" y="4166525"/>
            <a:ext cx="157886" cy="438891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55C806-D6AA-4395-8550-6462D9FCF2BD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>
            <a:off x="3657464" y="4209341"/>
            <a:ext cx="350679" cy="487506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5E70F7-5D1C-44C8-8E14-B30868F2BAF7}"/>
              </a:ext>
            </a:extLst>
          </p:cNvPr>
          <p:cNvCxnSpPr>
            <a:cxnSpLocks/>
            <a:stCxn id="68" idx="4"/>
            <a:endCxn id="73" idx="1"/>
          </p:cNvCxnSpPr>
          <p:nvPr/>
        </p:nvCxnSpPr>
        <p:spPr bwMode="auto">
          <a:xfrm>
            <a:off x="3346746" y="5278696"/>
            <a:ext cx="245369" cy="22604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2DC3D33F-60BC-4CE5-A51F-CEAC6CCAB53F}"/>
              </a:ext>
            </a:extLst>
          </p:cNvPr>
          <p:cNvSpPr/>
          <p:nvPr/>
        </p:nvSpPr>
        <p:spPr bwMode="auto">
          <a:xfrm>
            <a:off x="3534566" y="5406139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N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E8794DE-D216-4159-9338-137CBAA9AE6C}"/>
              </a:ext>
            </a:extLst>
          </p:cNvPr>
          <p:cNvSpPr/>
          <p:nvPr/>
        </p:nvSpPr>
        <p:spPr bwMode="auto">
          <a:xfrm>
            <a:off x="6681840" y="4561462"/>
            <a:ext cx="507599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1B5D2C9-F61F-4BA0-804B-B6959B9E0D1B}"/>
              </a:ext>
            </a:extLst>
          </p:cNvPr>
          <p:cNvSpPr/>
          <p:nvPr/>
        </p:nvSpPr>
        <p:spPr bwMode="auto">
          <a:xfrm>
            <a:off x="4958337" y="6021986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800" b="1" dirty="0">
                <a:solidFill>
                  <a:srgbClr val="FFFF00"/>
                </a:solidFill>
              </a:rPr>
              <a:t>O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E13FDA5-D338-4E0F-803D-73C125BC37C1}"/>
              </a:ext>
            </a:extLst>
          </p:cNvPr>
          <p:cNvCxnSpPr>
            <a:cxnSpLocks/>
          </p:cNvCxnSpPr>
          <p:nvPr/>
        </p:nvCxnSpPr>
        <p:spPr>
          <a:xfrm flipH="1">
            <a:off x="5126301" y="5654466"/>
            <a:ext cx="158503" cy="4078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8A8355A-35E2-4AC3-895F-ADD34DCB5E96}"/>
              </a:ext>
            </a:extLst>
          </p:cNvPr>
          <p:cNvSpPr txBox="1"/>
          <p:nvPr/>
        </p:nvSpPr>
        <p:spPr>
          <a:xfrm>
            <a:off x="4769643" y="5289407"/>
            <a:ext cx="9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</a:t>
            </a:r>
          </a:p>
        </p:txBody>
      </p:sp>
      <p:grpSp>
        <p:nvGrpSpPr>
          <p:cNvPr id="88" name="Group 7">
            <a:extLst>
              <a:ext uri="{FF2B5EF4-FFF2-40B4-BE49-F238E27FC236}">
                <a16:creationId xmlns:a16="http://schemas.microsoft.com/office/drawing/2014/main" id="{2F779982-4730-47ED-B25E-02BC1F2A7C3A}"/>
              </a:ext>
            </a:extLst>
          </p:cNvPr>
          <p:cNvGrpSpPr>
            <a:grpSpLocks/>
          </p:cNvGrpSpPr>
          <p:nvPr/>
        </p:nvGrpSpPr>
        <p:grpSpPr bwMode="auto">
          <a:xfrm>
            <a:off x="7861695" y="1537460"/>
            <a:ext cx="2348274" cy="2661555"/>
            <a:chOff x="558800" y="1362075"/>
            <a:chExt cx="5464175" cy="3614738"/>
          </a:xfrm>
          <a:scene3d>
            <a:camera prst="obliqueTopLeft"/>
            <a:lightRig rig="threePt" dir="t"/>
          </a:scene3d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E5D19B0-7F37-45C2-BD49-8D56F50956AC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A26CF6F-7DD3-4A92-9CA4-FD37BCC1053C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644665A-0FC4-4354-9E46-B422E861AD8E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252255-FC97-43C6-891E-978E8E272298}"/>
                </a:ext>
              </a:extLst>
            </p:cNvPr>
            <p:cNvCxnSpPr>
              <a:stCxn id="89" idx="3"/>
              <a:endCxn id="9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A1B0A17-F2E2-40EC-9187-DA2CCD0E9FED}"/>
                </a:ext>
              </a:extLst>
            </p:cNvPr>
            <p:cNvCxnSpPr>
              <a:stCxn id="89" idx="5"/>
              <a:endCxn id="9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19506BB-BBFE-4744-BAEC-A5379AAD2414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B43832-C28D-4262-8BF4-338046CA0199}"/>
                </a:ext>
              </a:extLst>
            </p:cNvPr>
            <p:cNvCxnSpPr>
              <a:stCxn id="99" idx="3"/>
              <a:endCxn id="8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C0ACEA-E5DF-4ABE-965F-06710D6D404F}"/>
                </a:ext>
              </a:extLst>
            </p:cNvPr>
            <p:cNvCxnSpPr>
              <a:cxnSpLocks/>
              <a:stCxn id="99" idx="5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8FF1BCC-5FB6-4264-9041-E09A2961F12E}"/>
              </a:ext>
            </a:extLst>
          </p:cNvPr>
          <p:cNvCxnSpPr>
            <a:cxnSpLocks/>
          </p:cNvCxnSpPr>
          <p:nvPr/>
        </p:nvCxnSpPr>
        <p:spPr>
          <a:xfrm>
            <a:off x="1735301" y="1244672"/>
            <a:ext cx="221110" cy="4148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E95A9B9-1E7E-4B77-A965-61EDE74D3D3F}"/>
              </a:ext>
            </a:extLst>
          </p:cNvPr>
          <p:cNvSpPr txBox="1"/>
          <p:nvPr/>
        </p:nvSpPr>
        <p:spPr>
          <a:xfrm>
            <a:off x="1228458" y="972024"/>
            <a:ext cx="84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44AE644-74E2-4899-B65A-73DADA9A10A9}"/>
              </a:ext>
            </a:extLst>
          </p:cNvPr>
          <p:cNvCxnSpPr>
            <a:cxnSpLocks/>
          </p:cNvCxnSpPr>
          <p:nvPr/>
        </p:nvCxnSpPr>
        <p:spPr>
          <a:xfrm>
            <a:off x="9048726" y="1167051"/>
            <a:ext cx="221110" cy="4148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52D06F4-B10A-476D-91BF-2D9DA330CEF7}"/>
              </a:ext>
            </a:extLst>
          </p:cNvPr>
          <p:cNvSpPr txBox="1"/>
          <p:nvPr/>
        </p:nvSpPr>
        <p:spPr>
          <a:xfrm>
            <a:off x="8541883" y="894403"/>
            <a:ext cx="84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</a:t>
            </a:r>
          </a:p>
        </p:txBody>
      </p:sp>
      <p:grpSp>
        <p:nvGrpSpPr>
          <p:cNvPr id="117" name="Group 7">
            <a:extLst>
              <a:ext uri="{FF2B5EF4-FFF2-40B4-BE49-F238E27FC236}">
                <a16:creationId xmlns:a16="http://schemas.microsoft.com/office/drawing/2014/main" id="{EA222261-97C2-4BE1-8329-11F5C5D6E93B}"/>
              </a:ext>
            </a:extLst>
          </p:cNvPr>
          <p:cNvGrpSpPr>
            <a:grpSpLocks/>
          </p:cNvGrpSpPr>
          <p:nvPr/>
        </p:nvGrpSpPr>
        <p:grpSpPr bwMode="auto">
          <a:xfrm>
            <a:off x="7861695" y="1556107"/>
            <a:ext cx="2348274" cy="2661555"/>
            <a:chOff x="558800" y="1362075"/>
            <a:chExt cx="5464175" cy="3614738"/>
          </a:xfrm>
          <a:scene3d>
            <a:camera prst="obliqueTopLeft"/>
            <a:lightRig rig="threePt" dir="t"/>
          </a:scene3d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7DED0C4-DBF5-4791-91A4-F3914A4E90B0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66DC741-7A62-4228-AD0C-9530EF078D18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B2FE343-B4D6-49B9-B056-EAC7B6322A85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H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82BF3B1-7EA4-4C99-9691-220BDDD0B13A}"/>
                </a:ext>
              </a:extLst>
            </p:cNvPr>
            <p:cNvCxnSpPr>
              <a:stCxn id="118" idx="3"/>
              <a:endCxn id="119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56ED7F4-0103-4CEC-9CC1-81A1FB43798F}"/>
                </a:ext>
              </a:extLst>
            </p:cNvPr>
            <p:cNvCxnSpPr>
              <a:stCxn id="118" idx="5"/>
              <a:endCxn id="120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613E04D-4842-41FB-8F97-BFE22FE37D17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K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00A442C-E2FF-4BD2-A6F0-1E7E35ADADD0}"/>
                </a:ext>
              </a:extLst>
            </p:cNvPr>
            <p:cNvCxnSpPr>
              <a:stCxn id="123" idx="3"/>
              <a:endCxn id="118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1FA2EFB-D4BB-4F99-ADFC-9D57389E3BEF}"/>
                </a:ext>
              </a:extLst>
            </p:cNvPr>
            <p:cNvCxnSpPr>
              <a:cxnSpLocks/>
              <a:stCxn id="123" idx="5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CE82768-F812-41A1-A932-F66D44F580BF}"/>
              </a:ext>
            </a:extLst>
          </p:cNvPr>
          <p:cNvCxnSpPr>
            <a:cxnSpLocks/>
          </p:cNvCxnSpPr>
          <p:nvPr/>
        </p:nvCxnSpPr>
        <p:spPr>
          <a:xfrm>
            <a:off x="9048726" y="1185698"/>
            <a:ext cx="221110" cy="4148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9ECCBCC2-8381-4C50-B6BA-D106C93D4DD0}"/>
              </a:ext>
            </a:extLst>
          </p:cNvPr>
          <p:cNvSpPr/>
          <p:nvPr/>
        </p:nvSpPr>
        <p:spPr bwMode="auto">
          <a:xfrm>
            <a:off x="9910917" y="2491254"/>
            <a:ext cx="545689" cy="743306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800" b="1" dirty="0">
                <a:solidFill>
                  <a:srgbClr val="FFFF00"/>
                </a:solidFill>
              </a:rPr>
              <a:t>O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E7D83DE-13EC-4099-992A-D6E1BF542958}"/>
              </a:ext>
            </a:extLst>
          </p:cNvPr>
          <p:cNvCxnSpPr>
            <a:cxnSpLocks/>
          </p:cNvCxnSpPr>
          <p:nvPr/>
        </p:nvCxnSpPr>
        <p:spPr>
          <a:xfrm flipH="1">
            <a:off x="10343982" y="2224241"/>
            <a:ext cx="158503" cy="4078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4E0B71A-5860-4D6F-805B-B1E09BA71A68}"/>
              </a:ext>
            </a:extLst>
          </p:cNvPr>
          <p:cNvSpPr txBox="1"/>
          <p:nvPr/>
        </p:nvSpPr>
        <p:spPr>
          <a:xfrm>
            <a:off x="10319178" y="1812093"/>
            <a:ext cx="92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E5F59A1-93FA-4C2E-BAD9-6DB3D3404944}"/>
              </a:ext>
            </a:extLst>
          </p:cNvPr>
          <p:cNvSpPr/>
          <p:nvPr/>
        </p:nvSpPr>
        <p:spPr bwMode="auto">
          <a:xfrm>
            <a:off x="9641299" y="3749294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L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2DFB81B-B51F-4BEA-9165-6670452838B1}"/>
              </a:ext>
            </a:extLst>
          </p:cNvPr>
          <p:cNvCxnSpPr>
            <a:endCxn id="135" idx="0"/>
          </p:cNvCxnSpPr>
          <p:nvPr/>
        </p:nvCxnSpPr>
        <p:spPr bwMode="auto">
          <a:xfrm flipH="1">
            <a:off x="9837784" y="3266544"/>
            <a:ext cx="294046" cy="482750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9FF2E548-DA4F-4D31-B0EE-5979ABDD454F}"/>
              </a:ext>
            </a:extLst>
          </p:cNvPr>
          <p:cNvSpPr/>
          <p:nvPr/>
        </p:nvSpPr>
        <p:spPr bwMode="auto">
          <a:xfrm>
            <a:off x="10059238" y="4903370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N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032BA09-E4A9-46A7-AFD7-E6C0CF55272C}"/>
              </a:ext>
            </a:extLst>
          </p:cNvPr>
          <p:cNvSpPr/>
          <p:nvPr/>
        </p:nvSpPr>
        <p:spPr bwMode="auto">
          <a:xfrm>
            <a:off x="10851581" y="4896201"/>
            <a:ext cx="392971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R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A9D7F4B-EE92-465B-90E2-C4B9660E831C}"/>
              </a:ext>
            </a:extLst>
          </p:cNvPr>
          <p:cNvCxnSpPr>
            <a:cxnSpLocks/>
            <a:endCxn id="142" idx="0"/>
          </p:cNvCxnSpPr>
          <p:nvPr/>
        </p:nvCxnSpPr>
        <p:spPr bwMode="auto">
          <a:xfrm flipH="1">
            <a:off x="10255724" y="4573318"/>
            <a:ext cx="317228" cy="33005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60D79B6-C422-4EBE-AC94-1EE15B66C693}"/>
              </a:ext>
            </a:extLst>
          </p:cNvPr>
          <p:cNvCxnSpPr>
            <a:cxnSpLocks/>
            <a:endCxn id="143" idx="1"/>
          </p:cNvCxnSpPr>
          <p:nvPr/>
        </p:nvCxnSpPr>
        <p:spPr bwMode="auto">
          <a:xfrm>
            <a:off x="10587753" y="4573318"/>
            <a:ext cx="321377" cy="421482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4A4E6979-56AC-448A-B9E2-C64A4D0FAAAD}"/>
              </a:ext>
            </a:extLst>
          </p:cNvPr>
          <p:cNvSpPr/>
          <p:nvPr/>
        </p:nvSpPr>
        <p:spPr bwMode="auto">
          <a:xfrm>
            <a:off x="10343982" y="3901796"/>
            <a:ext cx="507599" cy="673279"/>
          </a:xfrm>
          <a:prstGeom prst="ellipse">
            <a:avLst/>
          </a:prstGeom>
          <a:solidFill>
            <a:schemeClr val="accent1">
              <a:lumMod val="50000"/>
            </a:schemeClr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3000" b="1" dirty="0">
                <a:solidFill>
                  <a:srgbClr val="FFFF00"/>
                </a:solidFill>
              </a:rPr>
              <a:t>P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E1954CC-84D7-4392-B8B7-10C58D6E8E35}"/>
              </a:ext>
            </a:extLst>
          </p:cNvPr>
          <p:cNvCxnSpPr>
            <a:cxnSpLocks/>
          </p:cNvCxnSpPr>
          <p:nvPr/>
        </p:nvCxnSpPr>
        <p:spPr bwMode="auto">
          <a:xfrm>
            <a:off x="10169539" y="3263246"/>
            <a:ext cx="362404" cy="632186"/>
          </a:xfrm>
          <a:prstGeom prst="line">
            <a:avLst/>
          </a:prstGeom>
          <a:ln/>
          <a:scene3d>
            <a:camera prst="obliqueTopLeft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60" grpId="0" animBg="1"/>
      <p:bldP spid="75" grpId="0" animBg="1"/>
      <p:bldP spid="105" grpId="0"/>
      <p:bldP spid="128" grpId="0" animBg="1"/>
      <p:bldP spid="130" grpId="0"/>
      <p:bldP spid="135" grpId="0" animBg="1"/>
      <p:bldP spid="142" grpId="0" animBg="1"/>
      <p:bldP spid="143" grpId="0" animBg="1"/>
      <p:bldP spid="14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E9F140-A8ED-4D01-AC6E-D114654D4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68601"/>
              </p:ext>
            </p:extLst>
          </p:nvPr>
        </p:nvGraphicFramePr>
        <p:xfrm>
          <a:off x="1615857" y="2059118"/>
          <a:ext cx="9394519" cy="3022396"/>
        </p:xfrm>
        <a:graphic>
          <a:graphicData uri="http://schemas.openxmlformats.org/drawingml/2006/table">
            <a:tbl>
              <a:tblPr/>
              <a:tblGrid>
                <a:gridCol w="2768252">
                  <a:extLst>
                    <a:ext uri="{9D8B030D-6E8A-4147-A177-3AD203B41FA5}">
                      <a16:colId xmlns:a16="http://schemas.microsoft.com/office/drawing/2014/main" val="3061844241"/>
                    </a:ext>
                  </a:extLst>
                </a:gridCol>
                <a:gridCol w="1898040">
                  <a:extLst>
                    <a:ext uri="{9D8B030D-6E8A-4147-A177-3AD203B41FA5}">
                      <a16:colId xmlns:a16="http://schemas.microsoft.com/office/drawing/2014/main" val="3716927019"/>
                    </a:ext>
                  </a:extLst>
                </a:gridCol>
                <a:gridCol w="2591514">
                  <a:extLst>
                    <a:ext uri="{9D8B030D-6E8A-4147-A177-3AD203B41FA5}">
                      <a16:colId xmlns:a16="http://schemas.microsoft.com/office/drawing/2014/main" val="1759767229"/>
                    </a:ext>
                  </a:extLst>
                </a:gridCol>
                <a:gridCol w="2136713">
                  <a:extLst>
                    <a:ext uri="{9D8B030D-6E8A-4147-A177-3AD203B41FA5}">
                      <a16:colId xmlns:a16="http://schemas.microsoft.com/office/drawing/2014/main" val="3095369494"/>
                    </a:ext>
                  </a:extLst>
                </a:gridCol>
              </a:tblGrid>
              <a:tr h="90891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effectLst/>
                        </a:rPr>
                        <a:t>Best case 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Average case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Worst case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964428"/>
                  </a:ext>
                </a:extLst>
              </a:tr>
              <a:tr h="51937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effectLst/>
                        </a:rPr>
                        <a:t>O(log 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effectLst/>
                        </a:rPr>
                        <a:t>O(log 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>
                          <a:effectLst/>
                        </a:rPr>
                        <a:t>O(n)</a:t>
                      </a:r>
                      <a:endParaRPr lang="en-US" sz="28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59046"/>
                  </a:ext>
                </a:extLst>
              </a:tr>
              <a:tr h="51937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Insertion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effectLst/>
                        </a:rPr>
                        <a:t>O(log 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effectLst/>
                        </a:rPr>
                        <a:t>O(log 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effectLst/>
                        </a:rPr>
                        <a:t>O(n)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566713"/>
                  </a:ext>
                </a:extLst>
              </a:tr>
              <a:tr h="51937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Deletion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effectLst/>
                        </a:rPr>
                        <a:t>O(log 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effectLst/>
                        </a:rPr>
                        <a:t>O(log 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effectLst/>
                        </a:rPr>
                        <a:t>O(n)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969307"/>
                  </a:ext>
                </a:extLst>
              </a:tr>
              <a:tr h="519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</a:rPr>
                        <a:t>Space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1" dirty="0">
                          <a:effectLst/>
                        </a:rPr>
                        <a:t>O(n)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1" dirty="0">
                          <a:effectLst/>
                        </a:rPr>
                        <a:t>O(n)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i="1" dirty="0">
                          <a:effectLst/>
                        </a:rPr>
                        <a:t>O(n)</a:t>
                      </a:r>
                      <a:endParaRPr lang="en-US" sz="2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4759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ABC110-5D4F-4E30-8268-5679E2365230}"/>
              </a:ext>
            </a:extLst>
          </p:cNvPr>
          <p:cNvSpPr txBox="1"/>
          <p:nvPr/>
        </p:nvSpPr>
        <p:spPr>
          <a:xfrm>
            <a:off x="1110901" y="215239"/>
            <a:ext cx="106299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Complexity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590FE-C11E-496F-AF5C-470BA8F51925}"/>
              </a:ext>
            </a:extLst>
          </p:cNvPr>
          <p:cNvSpPr txBox="1"/>
          <p:nvPr/>
        </p:nvSpPr>
        <p:spPr>
          <a:xfrm>
            <a:off x="6538585" y="5862181"/>
            <a:ext cx="554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n represents the number of nodes in the Tree</a:t>
            </a:r>
          </a:p>
        </p:txBody>
      </p:sp>
    </p:spTree>
    <p:extLst>
      <p:ext uri="{BB962C8B-B14F-4D97-AF65-F5344CB8AC3E}">
        <p14:creationId xmlns:p14="http://schemas.microsoft.com/office/powerpoint/2010/main" val="15642874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D55049-ED5C-40AF-9269-3A698B54A6A0}"/>
              </a:ext>
            </a:extLst>
          </p:cNvPr>
          <p:cNvSpPr txBox="1"/>
          <p:nvPr/>
        </p:nvSpPr>
        <p:spPr>
          <a:xfrm>
            <a:off x="1431097" y="1742916"/>
            <a:ext cx="98799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600" b="0" i="0" dirty="0">
                <a:effectLst/>
                <a:latin typeface="euclid_circular_a"/>
              </a:rPr>
              <a:t> In multilevel indexing in the database</a:t>
            </a:r>
          </a:p>
          <a:p>
            <a:pPr algn="l">
              <a:buFont typeface="+mj-lt"/>
              <a:buAutoNum type="arabicPeriod"/>
            </a:pPr>
            <a:r>
              <a:rPr lang="en-US" sz="3600" b="0" i="0" dirty="0">
                <a:effectLst/>
                <a:latin typeface="euclid_circular_a"/>
              </a:rPr>
              <a:t> For dynamic sorting</a:t>
            </a:r>
          </a:p>
          <a:p>
            <a:pPr algn="l">
              <a:buFont typeface="+mj-lt"/>
              <a:buAutoNum type="arabicPeriod"/>
            </a:pPr>
            <a:r>
              <a:rPr lang="en-US" sz="3600" b="0" i="0" dirty="0">
                <a:effectLst/>
                <a:latin typeface="euclid_circular_a"/>
              </a:rPr>
              <a:t> For managing virtual memory areas in Unix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B9696-E0DD-4F97-A26E-9B1723D25D05}"/>
              </a:ext>
            </a:extLst>
          </p:cNvPr>
          <p:cNvSpPr txBox="1"/>
          <p:nvPr/>
        </p:nvSpPr>
        <p:spPr>
          <a:xfrm>
            <a:off x="945321" y="265344"/>
            <a:ext cx="10851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-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736008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>
            <a:extLst>
              <a:ext uri="{FF2B5EF4-FFF2-40B4-BE49-F238E27FC236}">
                <a16:creationId xmlns:a16="http://schemas.microsoft.com/office/drawing/2014/main" id="{89A1BADF-4884-452B-82AD-A6A96EBD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 sz="4000" b="1" dirty="0">
                <a:solidFill>
                  <a:srgbClr val="E00D50"/>
                </a:solidFill>
                <a:latin typeface="Raleway"/>
              </a:rPr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8ABC-ED64-4798-B228-1B160E4C9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313" y="1600201"/>
            <a:ext cx="8229600" cy="4525963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IN" dirty="0"/>
              <a:t>Construct binary tree from given traversals sequences</a:t>
            </a:r>
          </a:p>
          <a:p>
            <a:pPr marL="574675" indent="0" eaLnBrk="1" fontAlgn="auto" hangingPunct="1">
              <a:spcAft>
                <a:spcPts val="0"/>
              </a:spcAft>
              <a:buFontTx/>
              <a:buAutoNum type="arabicParenR"/>
              <a:defRPr/>
            </a:pPr>
            <a:r>
              <a:rPr lang="en-IN" dirty="0"/>
              <a:t>   In order: 2,1, 3</a:t>
            </a:r>
          </a:p>
          <a:p>
            <a:pPr marL="574675" indent="0" eaLnBrk="1" fontAlgn="auto" hangingPunct="1">
              <a:spcAft>
                <a:spcPts val="0"/>
              </a:spcAft>
              <a:buNone/>
              <a:defRPr/>
            </a:pPr>
            <a:r>
              <a:rPr lang="en-IN" dirty="0"/>
              <a:t>      Post order: 2, 3, 1</a:t>
            </a:r>
          </a:p>
          <a:p>
            <a:pPr marL="574675" indent="0" eaLnBrk="1" fontAlgn="auto" hangingPunct="1">
              <a:spcAft>
                <a:spcPts val="0"/>
              </a:spcAft>
              <a:buFontTx/>
              <a:buAutoNum type="arabicParenR" startAt="2"/>
              <a:defRPr/>
            </a:pPr>
            <a:r>
              <a:rPr lang="en-IN" dirty="0"/>
              <a:t>  In order: 4, 8, 2, 5, 1, 6, 3, 7</a:t>
            </a:r>
          </a:p>
          <a:p>
            <a:pPr marL="574675" indent="0" eaLnBrk="1" fontAlgn="auto" hangingPunct="1">
              <a:spcAft>
                <a:spcPts val="0"/>
              </a:spcAft>
              <a:buNone/>
              <a:defRPr/>
            </a:pPr>
            <a:r>
              <a:rPr lang="en-IN" dirty="0"/>
              <a:t>      Post order: 8, 4, 5, 2, 6, 7, 3, 1</a:t>
            </a:r>
          </a:p>
          <a:p>
            <a:pPr marL="574675" indent="0" eaLnBrk="1" fontAlgn="auto" hangingPunct="1">
              <a:spcAft>
                <a:spcPts val="0"/>
              </a:spcAft>
              <a:buNone/>
              <a:defRPr/>
            </a:pPr>
            <a:r>
              <a:rPr lang="en-IN" dirty="0"/>
              <a:t>3)  In order: 9, 3, 15, 20, 7 </a:t>
            </a:r>
          </a:p>
          <a:p>
            <a:pPr marL="574675" indent="0" eaLnBrk="1" fontAlgn="auto" hangingPunct="1">
              <a:spcAft>
                <a:spcPts val="0"/>
              </a:spcAft>
              <a:buNone/>
              <a:defRPr/>
            </a:pPr>
            <a:r>
              <a:rPr lang="en-IN" dirty="0"/>
              <a:t>      Post order: 9, 15, 7, 20, 3</a:t>
            </a:r>
          </a:p>
          <a:p>
            <a:pPr marL="574675" indent="0" eaLnBrk="1" fontAlgn="auto" hangingPunct="1">
              <a:spcAft>
                <a:spcPts val="0"/>
              </a:spcAft>
              <a:buNone/>
              <a:defRPr/>
            </a:pPr>
            <a:r>
              <a:rPr lang="en-IN" dirty="0"/>
              <a:t>4)  In order: 2, 5, 6, 10, 12, 14, 15 </a:t>
            </a:r>
          </a:p>
          <a:p>
            <a:pPr marL="574675" indent="0" eaLnBrk="1" fontAlgn="auto" hangingPunct="1">
              <a:spcAft>
                <a:spcPts val="0"/>
              </a:spcAft>
              <a:buNone/>
              <a:defRPr/>
            </a:pPr>
            <a:r>
              <a:rPr lang="en-IN" dirty="0"/>
              <a:t>     Post order: 2, 6, 5, 12, 15, 14,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76BBB5F-EFC9-47EF-8D85-DC45623287F7}"/>
              </a:ext>
            </a:extLst>
          </p:cNvPr>
          <p:cNvSpPr txBox="1"/>
          <p:nvPr/>
        </p:nvSpPr>
        <p:spPr>
          <a:xfrm>
            <a:off x="1030288" y="1238250"/>
            <a:ext cx="5572125" cy="4092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Node: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 of path from root to that node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of Node: </a:t>
            </a:r>
            <a:r>
              <a:rPr lang="en-I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Edges in the longest path from that node to leaf node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of Node: </a:t>
            </a:r>
            <a:r>
              <a:rPr lang="en-IN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root to the given node (No. of Edges)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solidFill>
                <a:srgbClr val="FC9D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solidFill>
                  <a:srgbClr val="FC9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= Depth -&gt;node and edges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Nodes means N-1 Edges</a:t>
            </a:r>
          </a:p>
        </p:txBody>
      </p:sp>
      <p:sp>
        <p:nvSpPr>
          <p:cNvPr id="13315" name="TextBox 22">
            <a:extLst>
              <a:ext uri="{FF2B5EF4-FFF2-40B4-BE49-F238E27FC236}">
                <a16:creationId xmlns:a16="http://schemas.microsoft.com/office/drawing/2014/main" id="{F810A7D0-2C5C-45DF-8D85-E4A8275C6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5629275"/>
            <a:ext cx="52403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File system, Quick Search, Organize (Binary tree, Heap tree)</a:t>
            </a:r>
          </a:p>
        </p:txBody>
      </p:sp>
      <p:grpSp>
        <p:nvGrpSpPr>
          <p:cNvPr id="13316" name="Group 23">
            <a:extLst>
              <a:ext uri="{FF2B5EF4-FFF2-40B4-BE49-F238E27FC236}">
                <a16:creationId xmlns:a16="http://schemas.microsoft.com/office/drawing/2014/main" id="{5C91655B-28A6-486D-A7B5-254C2A1AF70E}"/>
              </a:ext>
            </a:extLst>
          </p:cNvPr>
          <p:cNvGrpSpPr>
            <a:grpSpLocks/>
          </p:cNvGrpSpPr>
          <p:nvPr/>
        </p:nvGrpSpPr>
        <p:grpSpPr bwMode="auto">
          <a:xfrm>
            <a:off x="7362825" y="1236663"/>
            <a:ext cx="4605338" cy="4926012"/>
            <a:chOff x="6559467" y="699043"/>
            <a:chExt cx="3914429" cy="492680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0336E1-8D78-4714-8BE6-6ECFE42F867A}"/>
                </a:ext>
              </a:extLst>
            </p:cNvPr>
            <p:cNvSpPr/>
            <p:nvPr/>
          </p:nvSpPr>
          <p:spPr>
            <a:xfrm>
              <a:off x="8201611" y="991190"/>
              <a:ext cx="527591" cy="6001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3D658B5-AF1B-4AF6-A4DB-A4F654B16B67}"/>
                </a:ext>
              </a:extLst>
            </p:cNvPr>
            <p:cNvSpPr/>
            <p:nvPr/>
          </p:nvSpPr>
          <p:spPr>
            <a:xfrm>
              <a:off x="7235486" y="2231227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80269CD-47C7-41B5-99DC-53F1139C5CB2}"/>
                </a:ext>
              </a:extLst>
            </p:cNvPr>
            <p:cNvSpPr/>
            <p:nvPr/>
          </p:nvSpPr>
          <p:spPr>
            <a:xfrm>
              <a:off x="9196073" y="2220113"/>
              <a:ext cx="527591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AA59903-BAD5-4468-9659-983E453D520D}"/>
                </a:ext>
              </a:extLst>
            </p:cNvPr>
            <p:cNvSpPr/>
            <p:nvPr/>
          </p:nvSpPr>
          <p:spPr>
            <a:xfrm>
              <a:off x="6559467" y="3377587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566D47-B6A5-4BC5-8928-E9C86C9F8A19}"/>
                </a:ext>
              </a:extLst>
            </p:cNvPr>
            <p:cNvSpPr/>
            <p:nvPr/>
          </p:nvSpPr>
          <p:spPr>
            <a:xfrm>
              <a:off x="7823797" y="3415693"/>
              <a:ext cx="528940" cy="5985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E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33865C4-C325-47DE-9300-1AAFDB74C0E5}"/>
                </a:ext>
              </a:extLst>
            </p:cNvPr>
            <p:cNvSpPr/>
            <p:nvPr/>
          </p:nvSpPr>
          <p:spPr>
            <a:xfrm>
              <a:off x="8673880" y="3366473"/>
              <a:ext cx="527591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F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6AFEDB-07A9-47CB-A5E1-D90D5F3E972F}"/>
                </a:ext>
              </a:extLst>
            </p:cNvPr>
            <p:cNvSpPr/>
            <p:nvPr/>
          </p:nvSpPr>
          <p:spPr>
            <a:xfrm>
              <a:off x="9944956" y="3401404"/>
              <a:ext cx="528940" cy="5985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G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17E2BC-ADCE-4C6A-9745-C1F62BEC783A}"/>
                </a:ext>
              </a:extLst>
            </p:cNvPr>
            <p:cNvSpPr/>
            <p:nvPr/>
          </p:nvSpPr>
          <p:spPr>
            <a:xfrm>
              <a:off x="6720039" y="4724004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H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504257C-C5BE-4E38-8FE8-756539EA9E43}"/>
                </a:ext>
              </a:extLst>
            </p:cNvPr>
            <p:cNvSpPr/>
            <p:nvPr/>
          </p:nvSpPr>
          <p:spPr>
            <a:xfrm>
              <a:off x="7305651" y="4738294"/>
              <a:ext cx="244230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I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F5CAE5-84E0-497F-A416-506825A0D0C8}"/>
                </a:ext>
              </a:extLst>
            </p:cNvPr>
            <p:cNvSpPr/>
            <p:nvPr/>
          </p:nvSpPr>
          <p:spPr>
            <a:xfrm>
              <a:off x="9657546" y="4697012"/>
              <a:ext cx="244231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N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94CF529-FF79-4824-9800-34DCF2AAA979}"/>
                </a:ext>
              </a:extLst>
            </p:cNvPr>
            <p:cNvSpPr/>
            <p:nvPr/>
          </p:nvSpPr>
          <p:spPr>
            <a:xfrm>
              <a:off x="9163689" y="4711302"/>
              <a:ext cx="244231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M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0AB794-1C6E-4C26-817A-A446BF49EBB4}"/>
                </a:ext>
              </a:extLst>
            </p:cNvPr>
            <p:cNvSpPr/>
            <p:nvPr/>
          </p:nvSpPr>
          <p:spPr>
            <a:xfrm>
              <a:off x="8787224" y="4750996"/>
              <a:ext cx="244230" cy="287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L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4645FA7-DB8B-42D6-A562-F884A44D6DD8}"/>
                </a:ext>
              </a:extLst>
            </p:cNvPr>
            <p:cNvSpPr/>
            <p:nvPr/>
          </p:nvSpPr>
          <p:spPr>
            <a:xfrm>
              <a:off x="8329798" y="4762110"/>
              <a:ext cx="244231" cy="28579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K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13AE7C7-2DB0-45EA-9031-60B73B94DFEA}"/>
                </a:ext>
              </a:extLst>
            </p:cNvPr>
            <p:cNvSpPr/>
            <p:nvPr/>
          </p:nvSpPr>
          <p:spPr>
            <a:xfrm>
              <a:off x="7745535" y="4758934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J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1F1F6C-DC17-43D6-B5AA-81CFC80CD934}"/>
                </a:ext>
              </a:extLst>
            </p:cNvPr>
            <p:cNvSpPr/>
            <p:nvPr/>
          </p:nvSpPr>
          <p:spPr>
            <a:xfrm>
              <a:off x="10131164" y="4711302"/>
              <a:ext cx="244230" cy="28738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O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CC1EC0C-1B94-4191-A4B2-321DF435A70E}"/>
                </a:ext>
              </a:extLst>
            </p:cNvPr>
            <p:cNvCxnSpPr>
              <a:stCxn id="25" idx="3"/>
              <a:endCxn id="26" idx="7"/>
            </p:cNvCxnSpPr>
            <p:nvPr/>
          </p:nvCxnSpPr>
          <p:spPr>
            <a:xfrm flipH="1">
              <a:off x="7687513" y="1502447"/>
              <a:ext cx="591010" cy="816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8C35C0-EB76-4230-813E-054C9A798320}"/>
                </a:ext>
              </a:extLst>
            </p:cNvPr>
            <p:cNvCxnSpPr>
              <a:stCxn id="25" idx="5"/>
              <a:endCxn id="27" idx="1"/>
            </p:cNvCxnSpPr>
            <p:nvPr/>
          </p:nvCxnSpPr>
          <p:spPr>
            <a:xfrm>
              <a:off x="8652290" y="1502447"/>
              <a:ext cx="620695" cy="80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E2DAB2-7F25-4B06-B0BB-C8E986722834}"/>
                </a:ext>
              </a:extLst>
            </p:cNvPr>
            <p:cNvCxnSpPr>
              <a:stCxn id="26" idx="3"/>
              <a:endCxn id="28" idx="0"/>
            </p:cNvCxnSpPr>
            <p:nvPr/>
          </p:nvCxnSpPr>
          <p:spPr>
            <a:xfrm flipH="1">
              <a:off x="6823937" y="2742484"/>
              <a:ext cx="489810" cy="63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3DD08C0-8FA7-41A0-A29B-56FFD7406A25}"/>
                </a:ext>
              </a:extLst>
            </p:cNvPr>
            <p:cNvCxnSpPr>
              <a:stCxn id="26" idx="5"/>
              <a:endCxn id="29" idx="0"/>
            </p:cNvCxnSpPr>
            <p:nvPr/>
          </p:nvCxnSpPr>
          <p:spPr>
            <a:xfrm>
              <a:off x="7687513" y="2742484"/>
              <a:ext cx="400754" cy="673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11B35CA-19DF-48FE-9AD2-A4AA9C0F9821}"/>
                </a:ext>
              </a:extLst>
            </p:cNvPr>
            <p:cNvCxnSpPr>
              <a:stCxn id="27" idx="3"/>
              <a:endCxn id="30" idx="7"/>
            </p:cNvCxnSpPr>
            <p:nvPr/>
          </p:nvCxnSpPr>
          <p:spPr>
            <a:xfrm flipH="1">
              <a:off x="9124558" y="2731371"/>
              <a:ext cx="148427" cy="722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9EA2BE4-E815-48C9-B064-99AE6C12FD07}"/>
                </a:ext>
              </a:extLst>
            </p:cNvPr>
            <p:cNvCxnSpPr>
              <a:stCxn id="27" idx="5"/>
              <a:endCxn id="31" idx="0"/>
            </p:cNvCxnSpPr>
            <p:nvPr/>
          </p:nvCxnSpPr>
          <p:spPr>
            <a:xfrm>
              <a:off x="9646752" y="2731371"/>
              <a:ext cx="562674" cy="670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ACD974-5C15-4C96-9FB7-C02780EC099F}"/>
                </a:ext>
              </a:extLst>
            </p:cNvPr>
            <p:cNvCxnSpPr>
              <a:stCxn id="28" idx="4"/>
              <a:endCxn id="32" idx="0"/>
            </p:cNvCxnSpPr>
            <p:nvPr/>
          </p:nvCxnSpPr>
          <p:spPr>
            <a:xfrm>
              <a:off x="6823937" y="3976171"/>
              <a:ext cx="17542" cy="747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AE192C2-FDCD-4B0E-8047-844232509114}"/>
                </a:ext>
              </a:extLst>
            </p:cNvPr>
            <p:cNvCxnSpPr>
              <a:stCxn id="28" idx="4"/>
              <a:endCxn id="33" idx="1"/>
            </p:cNvCxnSpPr>
            <p:nvPr/>
          </p:nvCxnSpPr>
          <p:spPr>
            <a:xfrm>
              <a:off x="6823937" y="3976171"/>
              <a:ext cx="516797" cy="80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843E9C7-DAF6-46A7-AB32-548069E3134B}"/>
                </a:ext>
              </a:extLst>
            </p:cNvPr>
            <p:cNvCxnSpPr>
              <a:cxnSpLocks/>
              <a:stCxn id="29" idx="3"/>
              <a:endCxn id="38" idx="0"/>
            </p:cNvCxnSpPr>
            <p:nvPr/>
          </p:nvCxnSpPr>
          <p:spPr>
            <a:xfrm flipH="1">
              <a:off x="7866976" y="3926950"/>
              <a:ext cx="33733" cy="831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319A09B-DBB0-498A-9759-CD57D40248D1}"/>
                </a:ext>
              </a:extLst>
            </p:cNvPr>
            <p:cNvCxnSpPr>
              <a:cxnSpLocks/>
              <a:stCxn id="29" idx="5"/>
              <a:endCxn id="37" idx="1"/>
            </p:cNvCxnSpPr>
            <p:nvPr/>
          </p:nvCxnSpPr>
          <p:spPr>
            <a:xfrm>
              <a:off x="8274476" y="3926950"/>
              <a:ext cx="90405" cy="876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BEE0645-8F44-45F8-91D5-759BD4A6FE6F}"/>
                </a:ext>
              </a:extLst>
            </p:cNvPr>
            <p:cNvCxnSpPr>
              <a:stCxn id="30" idx="3"/>
              <a:endCxn id="36" idx="0"/>
            </p:cNvCxnSpPr>
            <p:nvPr/>
          </p:nvCxnSpPr>
          <p:spPr>
            <a:xfrm>
              <a:off x="8750791" y="3876142"/>
              <a:ext cx="159222" cy="874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DEE308E-2A04-45D7-88CE-D5EE68605D12}"/>
                </a:ext>
              </a:extLst>
            </p:cNvPr>
            <p:cNvCxnSpPr>
              <a:stCxn id="30" idx="5"/>
              <a:endCxn id="35" idx="0"/>
            </p:cNvCxnSpPr>
            <p:nvPr/>
          </p:nvCxnSpPr>
          <p:spPr>
            <a:xfrm>
              <a:off x="9124558" y="3876142"/>
              <a:ext cx="160571" cy="835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61F326-9975-4D76-9D5B-256EFCC746FE}"/>
                </a:ext>
              </a:extLst>
            </p:cNvPr>
            <p:cNvCxnSpPr>
              <a:stCxn id="31" idx="3"/>
              <a:endCxn id="34" idx="7"/>
            </p:cNvCxnSpPr>
            <p:nvPr/>
          </p:nvCxnSpPr>
          <p:spPr>
            <a:xfrm flipH="1">
              <a:off x="9865344" y="3912661"/>
              <a:ext cx="157873" cy="827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EE92DAF-572A-4372-B7A5-B2C1DC6ACF60}"/>
                </a:ext>
              </a:extLst>
            </p:cNvPr>
            <p:cNvCxnSpPr>
              <a:stCxn id="31" idx="5"/>
              <a:endCxn id="39" idx="7"/>
            </p:cNvCxnSpPr>
            <p:nvPr/>
          </p:nvCxnSpPr>
          <p:spPr>
            <a:xfrm flipH="1">
              <a:off x="10340311" y="3912661"/>
              <a:ext cx="56672" cy="841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55" name="TextBox 53">
              <a:extLst>
                <a:ext uri="{FF2B5EF4-FFF2-40B4-BE49-F238E27FC236}">
                  <a16:creationId xmlns:a16="http://schemas.microsoft.com/office/drawing/2014/main" id="{5697B1E6-A18F-4350-826C-3581386FD8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2215" y="699043"/>
              <a:ext cx="15810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Director</a:t>
              </a:r>
            </a:p>
          </p:txBody>
        </p:sp>
        <p:sp>
          <p:nvSpPr>
            <p:cNvPr id="13356" name="TextBox 54">
              <a:extLst>
                <a:ext uri="{FF2B5EF4-FFF2-40B4-BE49-F238E27FC236}">
                  <a16:creationId xmlns:a16="http://schemas.microsoft.com/office/drawing/2014/main" id="{41415E54-0E7F-47ED-9094-FDBAD4D10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9998" y="2346585"/>
              <a:ext cx="1139001" cy="381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Dean</a:t>
              </a:r>
            </a:p>
          </p:txBody>
        </p:sp>
        <p:sp>
          <p:nvSpPr>
            <p:cNvPr id="13357" name="TextBox 55">
              <a:extLst>
                <a:ext uri="{FF2B5EF4-FFF2-40B4-BE49-F238E27FC236}">
                  <a16:creationId xmlns:a16="http://schemas.microsoft.com/office/drawing/2014/main" id="{554BD3AA-051D-4CFD-843B-1E1121648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693" y="3579269"/>
              <a:ext cx="7041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13358" name="TextBox 56">
              <a:extLst>
                <a:ext uri="{FF2B5EF4-FFF2-40B4-BE49-F238E27FC236}">
                  <a16:creationId xmlns:a16="http://schemas.microsoft.com/office/drawing/2014/main" id="{78255140-427A-4DF2-AC01-7FB7E43DD8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1726" y="3556190"/>
              <a:ext cx="7041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13359" name="TextBox 57">
              <a:extLst>
                <a:ext uri="{FF2B5EF4-FFF2-40B4-BE49-F238E27FC236}">
                  <a16:creationId xmlns:a16="http://schemas.microsoft.com/office/drawing/2014/main" id="{C3C1454C-8341-4583-81B6-1FE3C46DF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1577" y="5256517"/>
              <a:ext cx="27572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34D4D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FACULTY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F6E3C4-62BF-4E6D-A4B3-B6E1E903DD31}"/>
              </a:ext>
            </a:extLst>
          </p:cNvPr>
          <p:cNvCxnSpPr/>
          <p:nvPr/>
        </p:nvCxnSpPr>
        <p:spPr>
          <a:xfrm>
            <a:off x="8159750" y="1860550"/>
            <a:ext cx="319563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387015-6AFF-4AED-9071-50973C9DD670}"/>
              </a:ext>
            </a:extLst>
          </p:cNvPr>
          <p:cNvCxnSpPr>
            <a:cxnSpLocks/>
          </p:cNvCxnSpPr>
          <p:nvPr/>
        </p:nvCxnSpPr>
        <p:spPr>
          <a:xfrm>
            <a:off x="8045450" y="3068638"/>
            <a:ext cx="335756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5124ED-44B6-468A-97E6-AC1882DD63A7}"/>
              </a:ext>
            </a:extLst>
          </p:cNvPr>
          <p:cNvCxnSpPr>
            <a:cxnSpLocks/>
          </p:cNvCxnSpPr>
          <p:nvPr/>
        </p:nvCxnSpPr>
        <p:spPr>
          <a:xfrm>
            <a:off x="7229475" y="4213225"/>
            <a:ext cx="485933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90230A4-063A-47E2-8504-09DEB390B05A}"/>
              </a:ext>
            </a:extLst>
          </p:cNvPr>
          <p:cNvCxnSpPr>
            <a:cxnSpLocks/>
          </p:cNvCxnSpPr>
          <p:nvPr/>
        </p:nvCxnSpPr>
        <p:spPr>
          <a:xfrm>
            <a:off x="7332663" y="5441950"/>
            <a:ext cx="485933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321" name="TextBox 65">
            <a:extLst>
              <a:ext uri="{FF2B5EF4-FFF2-40B4-BE49-F238E27FC236}">
                <a16:creationId xmlns:a16="http://schemas.microsoft.com/office/drawing/2014/main" id="{D77DD095-D25C-42C2-A948-0419021C8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3917950"/>
            <a:ext cx="849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/>
              <a:t>Level 2</a:t>
            </a:r>
          </a:p>
        </p:txBody>
      </p:sp>
      <p:sp>
        <p:nvSpPr>
          <p:cNvPr id="13322" name="TextBox 67">
            <a:extLst>
              <a:ext uri="{FF2B5EF4-FFF2-40B4-BE49-F238E27FC236}">
                <a16:creationId xmlns:a16="http://schemas.microsoft.com/office/drawing/2014/main" id="{9FBBB5EB-ACE7-4514-B70D-47BD59969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1565275"/>
            <a:ext cx="849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/>
              <a:t>Level 0</a:t>
            </a:r>
          </a:p>
        </p:txBody>
      </p:sp>
      <p:sp>
        <p:nvSpPr>
          <p:cNvPr id="13323" name="TextBox 69">
            <a:extLst>
              <a:ext uri="{FF2B5EF4-FFF2-40B4-BE49-F238E27FC236}">
                <a16:creationId xmlns:a16="http://schemas.microsoft.com/office/drawing/2014/main" id="{87034F02-C225-4E73-936E-348316986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738" y="2720975"/>
            <a:ext cx="849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/>
              <a:t>Level 1</a:t>
            </a:r>
          </a:p>
        </p:txBody>
      </p:sp>
      <p:sp>
        <p:nvSpPr>
          <p:cNvPr id="13324" name="TextBox 71">
            <a:extLst>
              <a:ext uri="{FF2B5EF4-FFF2-40B4-BE49-F238E27FC236}">
                <a16:creationId xmlns:a16="http://schemas.microsoft.com/office/drawing/2014/main" id="{0925226D-5836-4B54-8CD0-38586C97F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988" y="5133975"/>
            <a:ext cx="849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/>
              <a:t>Level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CD8F09-AB66-4909-8953-6C7505DDF718}"/>
              </a:ext>
            </a:extLst>
          </p:cNvPr>
          <p:cNvSpPr txBox="1"/>
          <p:nvPr/>
        </p:nvSpPr>
        <p:spPr>
          <a:xfrm>
            <a:off x="3014663" y="254000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BAE2CC9-B5AF-4513-8F5C-DAD89A40E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282700"/>
            <a:ext cx="1138872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426D3F-E2A7-40BB-A2A5-771335ACC79F}"/>
              </a:ext>
            </a:extLst>
          </p:cNvPr>
          <p:cNvSpPr txBox="1"/>
          <p:nvPr/>
        </p:nvSpPr>
        <p:spPr>
          <a:xfrm>
            <a:off x="3014663" y="254000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BDB519FF-AB76-498B-BAD7-41199D945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57313"/>
            <a:ext cx="9828213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82232C-CADD-42CD-B616-BBD3CF99D283}"/>
              </a:ext>
            </a:extLst>
          </p:cNvPr>
          <p:cNvSpPr txBox="1"/>
          <p:nvPr/>
        </p:nvSpPr>
        <p:spPr>
          <a:xfrm>
            <a:off x="3014663" y="254000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B311D4B-1AFA-49F6-8AEF-7E99BCED9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681163"/>
            <a:ext cx="10113963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CEE08-9F93-48A1-9142-FD7333B5DBFE}"/>
              </a:ext>
            </a:extLst>
          </p:cNvPr>
          <p:cNvSpPr txBox="1"/>
          <p:nvPr/>
        </p:nvSpPr>
        <p:spPr>
          <a:xfrm>
            <a:off x="3014663" y="254000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108D0C68-57F9-4D5F-BB90-82ED7E96B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457325"/>
            <a:ext cx="10153650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BBA38-4CFE-47E8-B495-6E2D66107C99}"/>
              </a:ext>
            </a:extLst>
          </p:cNvPr>
          <p:cNvSpPr txBox="1"/>
          <p:nvPr/>
        </p:nvSpPr>
        <p:spPr>
          <a:xfrm>
            <a:off x="3328988" y="454025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17848B94-913F-45A1-814B-6FA09A1C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38263"/>
            <a:ext cx="10072688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4EF61-5EC2-412E-B261-DD87D567BD5D}"/>
              </a:ext>
            </a:extLst>
          </p:cNvPr>
          <p:cNvSpPr txBox="1"/>
          <p:nvPr/>
        </p:nvSpPr>
        <p:spPr>
          <a:xfrm>
            <a:off x="3328988" y="454025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9D3134A-4AAC-4C1A-9241-2A6C35E57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362075"/>
            <a:ext cx="10729912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B72EB4-6A16-4392-99EC-31EE70D3E6B7}"/>
              </a:ext>
            </a:extLst>
          </p:cNvPr>
          <p:cNvSpPr txBox="1"/>
          <p:nvPr/>
        </p:nvSpPr>
        <p:spPr>
          <a:xfrm>
            <a:off x="3328988" y="454025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A5B83F8-A003-4BA7-904F-3454E327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343025"/>
            <a:ext cx="1100137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153FA0-E59E-402E-81A3-4EE65227D038}"/>
              </a:ext>
            </a:extLst>
          </p:cNvPr>
          <p:cNvSpPr txBox="1"/>
          <p:nvPr/>
        </p:nvSpPr>
        <p:spPr>
          <a:xfrm>
            <a:off x="3328988" y="454025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86683D-E6EE-4A81-A39B-01BDCFA60C5B}"/>
              </a:ext>
            </a:extLst>
          </p:cNvPr>
          <p:cNvSpPr/>
          <p:nvPr/>
        </p:nvSpPr>
        <p:spPr>
          <a:xfrm>
            <a:off x="6343650" y="3829050"/>
            <a:ext cx="1800225" cy="2085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8675" name="Picture 2">
            <a:extLst>
              <a:ext uri="{FF2B5EF4-FFF2-40B4-BE49-F238E27FC236}">
                <a16:creationId xmlns:a16="http://schemas.microsoft.com/office/drawing/2014/main" id="{010B6A57-B7B4-47F1-B191-02FB21243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57388"/>
            <a:ext cx="9901238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ADEB3-881A-41E5-8EC7-9B380349C804}"/>
              </a:ext>
            </a:extLst>
          </p:cNvPr>
          <p:cNvSpPr txBox="1"/>
          <p:nvPr/>
        </p:nvSpPr>
        <p:spPr>
          <a:xfrm>
            <a:off x="3328988" y="454025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A7E0B0-877E-42B3-8F9F-B55F8FC02564}"/>
              </a:ext>
            </a:extLst>
          </p:cNvPr>
          <p:cNvSpPr/>
          <p:nvPr/>
        </p:nvSpPr>
        <p:spPr>
          <a:xfrm>
            <a:off x="6470650" y="4097338"/>
            <a:ext cx="1446213" cy="15859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">
            <a:extLst>
              <a:ext uri="{FF2B5EF4-FFF2-40B4-BE49-F238E27FC236}">
                <a16:creationId xmlns:a16="http://schemas.microsoft.com/office/drawing/2014/main" id="{00399DA5-3057-4E22-9C56-73F6996B3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1466850"/>
            <a:ext cx="94583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➢ To acquire knowledge of organizing the data in non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      linear fashion.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➢ To get the idea of balancing the height of trees to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      optimize the structure and search time.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➢ To learn the process of establishing the network with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      various nodes with minimum cost and finding the 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      shortest path.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➢ To understand the method of designing the table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     data structure and its applications.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41169-A0F2-4951-8685-12F470E9D73C}"/>
              </a:ext>
            </a:extLst>
          </p:cNvPr>
          <p:cNvSpPr txBox="1"/>
          <p:nvPr/>
        </p:nvSpPr>
        <p:spPr>
          <a:xfrm>
            <a:off x="2770188" y="466725"/>
            <a:ext cx="60960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COURSE 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ED66422F-7183-4DD8-9F6F-638E19ADBD74}"/>
              </a:ext>
            </a:extLst>
          </p:cNvPr>
          <p:cNvSpPr txBox="1">
            <a:spLocks/>
          </p:cNvSpPr>
          <p:nvPr/>
        </p:nvSpPr>
        <p:spPr bwMode="auto">
          <a:xfrm>
            <a:off x="1400175" y="1800225"/>
            <a:ext cx="99583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/>
              <a:t>Finite collection of elements.</a:t>
            </a:r>
          </a:p>
          <a:p>
            <a:pPr eaLnBrk="1" hangingPunct="1"/>
            <a:r>
              <a:rPr lang="en-US" altLang="en-US" sz="4000"/>
              <a:t>A </a:t>
            </a:r>
            <a:r>
              <a:rPr lang="en-US" altLang="en-US" sz="4000">
                <a:solidFill>
                  <a:srgbClr val="FF0000"/>
                </a:solidFill>
              </a:rPr>
              <a:t>nonempty</a:t>
            </a:r>
            <a:r>
              <a:rPr lang="en-US" altLang="en-US" sz="4000"/>
              <a:t> binary tree has a </a:t>
            </a:r>
            <a:r>
              <a:rPr lang="en-US" altLang="en-US" sz="4000">
                <a:solidFill>
                  <a:srgbClr val="FF0000"/>
                </a:solidFill>
              </a:rPr>
              <a:t>root</a:t>
            </a:r>
            <a:r>
              <a:rPr lang="en-US" altLang="en-US" sz="4000"/>
              <a:t> element.</a:t>
            </a:r>
          </a:p>
          <a:p>
            <a:pPr eaLnBrk="1" hangingPunct="1"/>
            <a:r>
              <a:rPr lang="en-US" altLang="en-US" sz="4000"/>
              <a:t>The remaining elements are partitioned into </a:t>
            </a:r>
            <a:r>
              <a:rPr lang="en-US" altLang="en-US" sz="4000">
                <a:solidFill>
                  <a:srgbClr val="FF0000"/>
                </a:solidFill>
              </a:rPr>
              <a:t>two</a:t>
            </a:r>
            <a:r>
              <a:rPr lang="en-US" altLang="en-US" sz="4000"/>
              <a:t> binary trees.</a:t>
            </a:r>
          </a:p>
          <a:p>
            <a:pPr eaLnBrk="1" hangingPunct="1"/>
            <a:r>
              <a:rPr lang="en-US" altLang="en-US" sz="4000"/>
              <a:t>These are called the </a:t>
            </a:r>
            <a:r>
              <a:rPr lang="en-US" altLang="en-US" sz="4000">
                <a:solidFill>
                  <a:srgbClr val="FF0000"/>
                </a:solidFill>
              </a:rPr>
              <a:t>left</a:t>
            </a:r>
            <a:r>
              <a:rPr lang="en-US" altLang="en-US" sz="4000"/>
              <a:t> and </a:t>
            </a:r>
            <a:r>
              <a:rPr lang="en-US" altLang="en-US" sz="4000">
                <a:solidFill>
                  <a:srgbClr val="FF0000"/>
                </a:solidFill>
              </a:rPr>
              <a:t>right</a:t>
            </a:r>
            <a:r>
              <a:rPr lang="en-US" altLang="en-US" sz="4000"/>
              <a:t> subtrees of the binary tree.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977DA-166C-4CDF-9A48-F65E42C7CCF3}"/>
              </a:ext>
            </a:extLst>
          </p:cNvPr>
          <p:cNvSpPr txBox="1"/>
          <p:nvPr/>
        </p:nvSpPr>
        <p:spPr>
          <a:xfrm>
            <a:off x="3328988" y="454025"/>
            <a:ext cx="503078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B11BB2-61DF-4C22-8380-63C42FAAD34F}"/>
              </a:ext>
            </a:extLst>
          </p:cNvPr>
          <p:cNvSpPr txBox="1"/>
          <p:nvPr/>
        </p:nvSpPr>
        <p:spPr>
          <a:xfrm>
            <a:off x="2992438" y="138113"/>
            <a:ext cx="63150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Vs TREE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167A5259-814B-40FD-8F51-8C5563891288}"/>
              </a:ext>
            </a:extLst>
          </p:cNvPr>
          <p:cNvGraphicFramePr>
            <a:graphicFrameLocks/>
          </p:cNvGraphicFramePr>
          <p:nvPr/>
        </p:nvGraphicFramePr>
        <p:xfrm>
          <a:off x="1949450" y="1060450"/>
          <a:ext cx="8401050" cy="407035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9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2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900" dirty="0"/>
                        <a:t>BINARY TREE</a:t>
                      </a: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900" dirty="0"/>
                        <a:t>TREE</a:t>
                      </a: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33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900" dirty="0"/>
                        <a:t>No node in a binary tree may have a degree more than </a:t>
                      </a:r>
                      <a:r>
                        <a:rPr lang="en-US" sz="19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900" dirty="0"/>
                        <a:t>No limit on the degree of a node in a tree</a:t>
                      </a:r>
                      <a:endParaRPr lang="en-US" sz="1900" b="1" dirty="0">
                        <a:solidFill>
                          <a:srgbClr val="FF0000"/>
                        </a:solidFill>
                      </a:endParaRP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2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900" dirty="0"/>
                        <a:t>A binary tree </a:t>
                      </a:r>
                      <a:r>
                        <a:rPr lang="en-US" sz="1900" b="1" dirty="0">
                          <a:solidFill>
                            <a:srgbClr val="FF0000"/>
                          </a:solidFill>
                        </a:rPr>
                        <a:t>may be empty</a:t>
                      </a: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900" dirty="0"/>
                        <a:t>A tree </a:t>
                      </a:r>
                      <a:r>
                        <a:rPr lang="en-US" sz="1900" b="1" dirty="0">
                          <a:solidFill>
                            <a:srgbClr val="FF0000"/>
                          </a:solidFill>
                        </a:rPr>
                        <a:t>cannot be empty</a:t>
                      </a: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2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900" dirty="0"/>
                        <a:t>The </a:t>
                      </a:r>
                      <a:r>
                        <a:rPr lang="en-US" sz="1900" dirty="0" err="1"/>
                        <a:t>subtrees</a:t>
                      </a:r>
                      <a:r>
                        <a:rPr lang="en-US" sz="1900" dirty="0"/>
                        <a:t> are ordered</a:t>
                      </a:r>
                      <a:endParaRPr lang="en-US" sz="1900" b="1" dirty="0">
                        <a:solidFill>
                          <a:srgbClr val="FF0000"/>
                        </a:solidFill>
                      </a:endParaRP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900" dirty="0"/>
                        <a:t>The subtrees are not ordered</a:t>
                      </a:r>
                      <a:endParaRPr lang="en-US" sz="1900" b="1" dirty="0">
                        <a:solidFill>
                          <a:srgbClr val="FF0000"/>
                        </a:solidFill>
                      </a:endParaRP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2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900" b="1" dirty="0">
                        <a:solidFill>
                          <a:srgbClr val="FF0000"/>
                        </a:solidFill>
                      </a:endParaRP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900" b="1" dirty="0">
                        <a:solidFill>
                          <a:srgbClr val="FF0000"/>
                        </a:solidFill>
                      </a:endParaRP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2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900" b="1" dirty="0">
                        <a:solidFill>
                          <a:srgbClr val="FF0000"/>
                        </a:solidFill>
                      </a:endParaRP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900" b="1" dirty="0">
                        <a:solidFill>
                          <a:srgbClr val="FF0000"/>
                        </a:solidFill>
                      </a:endParaRP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72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Left &amp; Right Binary Trees</a:t>
                      </a: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difference. Treated in a similar manner</a:t>
                      </a:r>
                    </a:p>
                  </a:txBody>
                  <a:tcPr marT="48793" marB="48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1777" name="Group 20">
            <a:extLst>
              <a:ext uri="{FF2B5EF4-FFF2-40B4-BE49-F238E27FC236}">
                <a16:creationId xmlns:a16="http://schemas.microsoft.com/office/drawing/2014/main" id="{85F91317-6CA4-4C80-9672-30CD928A877B}"/>
              </a:ext>
            </a:extLst>
          </p:cNvPr>
          <p:cNvGrpSpPr>
            <a:grpSpLocks/>
          </p:cNvGrpSpPr>
          <p:nvPr/>
        </p:nvGrpSpPr>
        <p:grpSpPr bwMode="auto">
          <a:xfrm>
            <a:off x="2530475" y="3333750"/>
            <a:ext cx="1111250" cy="839788"/>
            <a:chOff x="1142976" y="3929066"/>
            <a:chExt cx="1165864" cy="13087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C3C5E7-2A68-4F17-A1C4-3337B588793E}"/>
                </a:ext>
              </a:extLst>
            </p:cNvPr>
            <p:cNvSpPr/>
            <p:nvPr/>
          </p:nvSpPr>
          <p:spPr>
            <a:xfrm>
              <a:off x="1714250" y="3929066"/>
              <a:ext cx="594590" cy="59375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accent2"/>
                  </a:solidFill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6DC237A-04BF-4144-96CB-1B67E92A4E8E}"/>
                </a:ext>
              </a:extLst>
            </p:cNvPr>
            <p:cNvSpPr/>
            <p:nvPr/>
          </p:nvSpPr>
          <p:spPr>
            <a:xfrm>
              <a:off x="1142976" y="4644049"/>
              <a:ext cx="594591" cy="59375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accent2"/>
                  </a:solidFill>
                </a:rPr>
                <a:t>b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29FCF4-99C9-4BDB-A782-D9C8E52CEA31}"/>
                </a:ext>
              </a:extLst>
            </p:cNvPr>
            <p:cNvCxnSpPr>
              <a:stCxn id="6" idx="3"/>
              <a:endCxn id="7" idx="0"/>
            </p:cNvCxnSpPr>
            <p:nvPr/>
          </p:nvCxnSpPr>
          <p:spPr>
            <a:xfrm rot="5400000">
              <a:off x="1517073" y="4358599"/>
              <a:ext cx="207815" cy="363083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1778" name="Group 21">
            <a:extLst>
              <a:ext uri="{FF2B5EF4-FFF2-40B4-BE49-F238E27FC236}">
                <a16:creationId xmlns:a16="http://schemas.microsoft.com/office/drawing/2014/main" id="{F7B80885-3B26-4265-9FE7-D1CFFEA1BF9F}"/>
              </a:ext>
            </a:extLst>
          </p:cNvPr>
          <p:cNvGrpSpPr>
            <a:grpSpLocks/>
          </p:cNvGrpSpPr>
          <p:nvPr/>
        </p:nvGrpSpPr>
        <p:grpSpPr bwMode="auto">
          <a:xfrm>
            <a:off x="6704013" y="3354388"/>
            <a:ext cx="1111250" cy="874712"/>
            <a:chOff x="2786050" y="3929066"/>
            <a:chExt cx="1451616" cy="13087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42F4D2-D81A-46C0-9161-79E280D8DC65}"/>
                </a:ext>
              </a:extLst>
            </p:cNvPr>
            <p:cNvSpPr/>
            <p:nvPr/>
          </p:nvSpPr>
          <p:spPr>
            <a:xfrm>
              <a:off x="2786050" y="3929066"/>
              <a:ext cx="593089" cy="59380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accent2"/>
                  </a:solidFill>
                </a:rPr>
                <a:t>a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587893-913F-44CA-8FD0-AF9B8654CFF8}"/>
                </a:ext>
              </a:extLst>
            </p:cNvPr>
            <p:cNvSpPr/>
            <p:nvPr/>
          </p:nvSpPr>
          <p:spPr>
            <a:xfrm>
              <a:off x="3644577" y="4644003"/>
              <a:ext cx="593089" cy="59380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accent2"/>
                  </a:solidFill>
                </a:rPr>
                <a:t>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9E25D85-CD32-4575-8067-16C6847E6B22}"/>
                </a:ext>
              </a:extLst>
            </p:cNvPr>
            <p:cNvCxnSpPr>
              <a:stCxn id="10" idx="6"/>
              <a:endCxn id="11" idx="0"/>
            </p:cNvCxnSpPr>
            <p:nvPr/>
          </p:nvCxnSpPr>
          <p:spPr>
            <a:xfrm>
              <a:off x="3379139" y="4225967"/>
              <a:ext cx="561982" cy="418037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B72386B-031E-4E7C-801F-61E9F6B2D92F}"/>
              </a:ext>
            </a:extLst>
          </p:cNvPr>
          <p:cNvSpPr txBox="1"/>
          <p:nvPr/>
        </p:nvSpPr>
        <p:spPr>
          <a:xfrm>
            <a:off x="1423988" y="5035550"/>
            <a:ext cx="744855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32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Representations of Tree :</a:t>
            </a:r>
          </a:p>
          <a:p>
            <a:pPr marL="171450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IN" sz="3200" dirty="0">
                <a:latin typeface="Raleway"/>
                <a:ea typeface="+mj-ea"/>
                <a:cs typeface="+mj-cs"/>
              </a:rPr>
              <a:t>Array Representation</a:t>
            </a:r>
          </a:p>
          <a:p>
            <a:pPr marL="1714500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IN" sz="3200" dirty="0">
                <a:latin typeface="Raleway"/>
                <a:ea typeface="+mj-ea"/>
                <a:cs typeface="+mj-cs"/>
              </a:rPr>
              <a:t>Linked List Representation</a:t>
            </a:r>
            <a:r>
              <a:rPr lang="en-IN" sz="3200" b="1" dirty="0">
                <a:latin typeface="Raleway"/>
                <a:ea typeface="+mj-ea"/>
                <a:cs typeface="+mj-cs"/>
              </a:rPr>
              <a:t> </a:t>
            </a:r>
            <a:endParaRPr lang="en-US" sz="3200" b="1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55C45B9D-79FA-474B-9CEF-53F32F95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71625"/>
            <a:ext cx="10972800" cy="714375"/>
          </a:xfrm>
        </p:spPr>
        <p:txBody>
          <a:bodyPr/>
          <a:lstStyle/>
          <a:p>
            <a:pPr eaLnBrk="1" hangingPunct="1"/>
            <a:r>
              <a:rPr lang="en-IN" altLang="en-US"/>
              <a:t>Array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7E291-4639-4B38-9173-54DA37828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28813"/>
            <a:ext cx="10972800" cy="4197350"/>
          </a:xfrm>
        </p:spPr>
        <p:txBody>
          <a:bodyPr/>
          <a:lstStyle/>
          <a:p>
            <a:pPr eaLnBrk="1" hangingPunct="1">
              <a:defRPr/>
            </a:pPr>
            <a:endParaRPr lang="en-IN" altLang="en-US" dirty="0"/>
          </a:p>
          <a:p>
            <a:pPr eaLnBrk="1" hangingPunct="1">
              <a:defRPr/>
            </a:pPr>
            <a:r>
              <a:rPr lang="en-IN" altLang="en-US" dirty="0"/>
              <a:t>If a complete binary tree with </a:t>
            </a:r>
            <a:r>
              <a:rPr lang="en-IN" altLang="en-US" i="1" dirty="0"/>
              <a:t>n</a:t>
            </a:r>
            <a:r>
              <a:rPr lang="en-IN" altLang="en-US" dirty="0"/>
              <a:t> nodes is represented sequentially, then for any node with index </a:t>
            </a:r>
            <a:r>
              <a:rPr lang="en-IN" altLang="en-US" i="1" dirty="0" err="1"/>
              <a:t>i</a:t>
            </a:r>
            <a:r>
              <a:rPr lang="en-IN" altLang="en-US" dirty="0"/>
              <a:t>, 1 </a:t>
            </a:r>
            <a:r>
              <a:rPr lang="en-IN" altLang="en-US" dirty="0">
                <a:sym typeface="Symbol" panose="05050102010706020507" pitchFamily="18" charset="2"/>
              </a:rPr>
              <a:t></a:t>
            </a:r>
            <a:r>
              <a:rPr lang="en-IN" altLang="en-US" dirty="0"/>
              <a:t> </a:t>
            </a:r>
            <a:r>
              <a:rPr lang="en-IN" altLang="en-US" i="1" dirty="0" err="1"/>
              <a:t>i</a:t>
            </a:r>
            <a:r>
              <a:rPr lang="en-IN" altLang="en-US" dirty="0"/>
              <a:t> </a:t>
            </a:r>
            <a:r>
              <a:rPr lang="en-IN" altLang="en-US" dirty="0">
                <a:sym typeface="Symbol" panose="05050102010706020507" pitchFamily="18" charset="2"/>
              </a:rPr>
              <a:t> </a:t>
            </a:r>
            <a:r>
              <a:rPr lang="en-IN" altLang="en-US" i="1" dirty="0"/>
              <a:t>n</a:t>
            </a:r>
            <a:r>
              <a:rPr lang="en-IN" altLang="en-US" dirty="0"/>
              <a:t>, 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PARENT(</a:t>
            </a:r>
            <a:r>
              <a:rPr lang="en-IN" altLang="en-US" b="1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I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altLang="en-US" dirty="0"/>
              <a:t>is at </a:t>
            </a:r>
            <a:r>
              <a:rPr lang="en-IN" altLang="en-US" b="1" dirty="0">
                <a:solidFill>
                  <a:srgbClr val="99FF33"/>
                </a:solidFill>
                <a:sym typeface="Symbol" panose="05050102010706020507" pitchFamily="18" charset="2"/>
              </a:rPr>
              <a:t> 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| </a:t>
            </a:r>
            <a:r>
              <a:rPr lang="en-IN" altLang="en-US" b="1" i="1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</a:rPr>
              <a:t> / 2 |</a:t>
            </a:r>
            <a:r>
              <a:rPr lang="en-IN" altLang="en-US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IN" altLang="en-US" dirty="0"/>
              <a:t>if </a:t>
            </a:r>
            <a:r>
              <a:rPr lang="en-IN" altLang="en-US" b="1" i="1" dirty="0" err="1">
                <a:solidFill>
                  <a:srgbClr val="FF0000"/>
                </a:solidFill>
              </a:rPr>
              <a:t>i</a:t>
            </a:r>
            <a:r>
              <a:rPr lang="en-IN" altLang="en-US" b="1" dirty="0">
                <a:solidFill>
                  <a:srgbClr val="FF0000"/>
                </a:solidFill>
              </a:rPr>
              <a:t> &gt; 1</a:t>
            </a:r>
            <a:r>
              <a:rPr lang="en-IN" altLang="en-US" dirty="0"/>
              <a:t>. </a:t>
            </a:r>
          </a:p>
          <a:p>
            <a:pPr lvl="2" eaLnBrk="1" hangingPunct="1">
              <a:defRPr/>
            </a:pPr>
            <a:r>
              <a:rPr lang="en-IN" altLang="en-US" dirty="0"/>
              <a:t>If </a:t>
            </a:r>
            <a:r>
              <a:rPr lang="en-IN" altLang="en-US" sz="2800" b="1" i="1" dirty="0" err="1">
                <a:solidFill>
                  <a:srgbClr val="FF0000"/>
                </a:solidFill>
              </a:rPr>
              <a:t>i</a:t>
            </a:r>
            <a:r>
              <a:rPr lang="en-IN" altLang="en-US" sz="2800" b="1" i="1" dirty="0">
                <a:solidFill>
                  <a:srgbClr val="FF0000"/>
                </a:solidFill>
              </a:rPr>
              <a:t> = 1</a:t>
            </a:r>
            <a:r>
              <a:rPr lang="en-IN" altLang="en-US" dirty="0"/>
              <a:t>, </a:t>
            </a:r>
            <a:r>
              <a:rPr lang="en-IN" altLang="en-US" sz="2800" b="1" i="1" dirty="0" err="1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I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altLang="en-US" dirty="0"/>
              <a:t>is at the root and has no parent.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LEFTCHILD(</a:t>
            </a:r>
            <a:r>
              <a:rPr lang="en-IN" altLang="en-US" b="1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I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altLang="en-US" dirty="0"/>
              <a:t>is at 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IN" altLang="en-US" b="1" i="1" dirty="0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IN" altLang="en-US" dirty="0"/>
              <a:t> if </a:t>
            </a:r>
            <a:r>
              <a:rPr lang="en-IN" altLang="en-US" b="1" i="1" dirty="0">
                <a:solidFill>
                  <a:srgbClr val="FF0000"/>
                </a:solidFill>
              </a:rPr>
              <a:t>2i </a:t>
            </a:r>
            <a:r>
              <a:rPr lang="en-IN" altLang="en-US" b="1" i="1" dirty="0">
                <a:solidFill>
                  <a:srgbClr val="FF0000"/>
                </a:solidFill>
                <a:sym typeface="Symbol" panose="05050102010706020507" pitchFamily="18" charset="2"/>
              </a:rPr>
              <a:t> n</a:t>
            </a:r>
            <a:r>
              <a:rPr lang="en-IN" altLang="en-US" dirty="0">
                <a:sym typeface="Symbol" panose="05050102010706020507" pitchFamily="18" charset="2"/>
              </a:rPr>
              <a:t>,</a:t>
            </a:r>
            <a:r>
              <a:rPr lang="en-IN" altLang="en-US" b="1" i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</a:p>
          <a:p>
            <a:pPr lvl="2" eaLnBrk="1" hangingPunct="1">
              <a:defRPr/>
            </a:pPr>
            <a:r>
              <a:rPr lang="en-IN" altLang="en-US" dirty="0">
                <a:sym typeface="Symbol" panose="05050102010706020507" pitchFamily="18" charset="2"/>
              </a:rPr>
              <a:t>if </a:t>
            </a:r>
            <a:r>
              <a:rPr lang="en-IN" altLang="en-US" sz="2800" b="1" i="1" dirty="0">
                <a:solidFill>
                  <a:srgbClr val="FF0000"/>
                </a:solidFill>
                <a:sym typeface="Symbol" panose="05050102010706020507" pitchFamily="18" charset="2"/>
              </a:rPr>
              <a:t>2i &gt; n</a:t>
            </a:r>
            <a:r>
              <a:rPr lang="en-IN" altLang="en-US" dirty="0">
                <a:sym typeface="Symbol" panose="05050102010706020507" pitchFamily="18" charset="2"/>
              </a:rPr>
              <a:t>, </a:t>
            </a:r>
            <a:r>
              <a:rPr lang="en-IN" altLang="en-US" sz="2800" b="1" i="1" dirty="0" err="1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IN" altLang="en-US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 h</a:t>
            </a:r>
            <a:r>
              <a:rPr lang="en-IN" altLang="en-US" dirty="0">
                <a:sym typeface="Symbol" panose="05050102010706020507" pitchFamily="18" charset="2"/>
              </a:rPr>
              <a:t>as no left child</a:t>
            </a:r>
          </a:p>
          <a:p>
            <a:pPr lvl="1" eaLnBrk="1" hangingPunct="1">
              <a:buFont typeface="Arial" panose="020B0604020202020204" pitchFamily="34" charset="0"/>
              <a:buChar char="–"/>
              <a:defRPr/>
            </a:pP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RIGHTCHILD(</a:t>
            </a:r>
            <a:r>
              <a:rPr lang="en-IN" altLang="en-US" b="1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I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altLang="en-US" dirty="0"/>
              <a:t>is at 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IN" altLang="en-US" b="1" i="1" dirty="0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IN" altLang="en-US" b="1" dirty="0">
                <a:solidFill>
                  <a:schemeClr val="accent5">
                    <a:lumMod val="50000"/>
                  </a:schemeClr>
                </a:solidFill>
              </a:rPr>
              <a:t> + 1</a:t>
            </a:r>
            <a:r>
              <a:rPr lang="en-IN" alt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altLang="en-US" dirty="0"/>
              <a:t>if </a:t>
            </a:r>
            <a:r>
              <a:rPr lang="en-IN" altLang="en-US" b="1" i="1" dirty="0">
                <a:solidFill>
                  <a:srgbClr val="FF0000"/>
                </a:solidFill>
              </a:rPr>
              <a:t>2i +1 </a:t>
            </a:r>
            <a:r>
              <a:rPr lang="en-IN" altLang="en-US" b="1" i="1" dirty="0">
                <a:solidFill>
                  <a:srgbClr val="FF0000"/>
                </a:solidFill>
                <a:sym typeface="Symbol" panose="05050102010706020507" pitchFamily="18" charset="2"/>
              </a:rPr>
              <a:t> n</a:t>
            </a:r>
            <a:r>
              <a:rPr lang="en-IN" altLang="en-US" dirty="0">
                <a:sym typeface="Symbol" panose="05050102010706020507" pitchFamily="18" charset="2"/>
              </a:rPr>
              <a:t>, </a:t>
            </a:r>
          </a:p>
          <a:p>
            <a:pPr lvl="2" eaLnBrk="1" hangingPunct="1">
              <a:defRPr/>
            </a:pPr>
            <a:r>
              <a:rPr lang="en-IN" altLang="en-US" dirty="0">
                <a:sym typeface="Symbol" panose="05050102010706020507" pitchFamily="18" charset="2"/>
              </a:rPr>
              <a:t>if </a:t>
            </a:r>
            <a:r>
              <a:rPr lang="en-IN" altLang="en-US" sz="2800" b="1" i="1" dirty="0">
                <a:solidFill>
                  <a:srgbClr val="FF0000"/>
                </a:solidFill>
                <a:sym typeface="Symbol" panose="05050102010706020507" pitchFamily="18" charset="2"/>
              </a:rPr>
              <a:t>2i +1 &gt; n</a:t>
            </a:r>
            <a:r>
              <a:rPr lang="en-IN" altLang="en-US" dirty="0">
                <a:sym typeface="Symbol" panose="05050102010706020507" pitchFamily="18" charset="2"/>
              </a:rPr>
              <a:t>, </a:t>
            </a:r>
            <a:r>
              <a:rPr lang="en-IN" altLang="en-US" sz="2800" b="1" i="1" dirty="0" err="1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IN" altLang="en-US" dirty="0">
                <a:sym typeface="Symbol" panose="05050102010706020507" pitchFamily="18" charset="2"/>
              </a:rPr>
              <a:t> has no right child</a:t>
            </a:r>
            <a:endParaRPr lang="en-IN" altLang="en-US" dirty="0"/>
          </a:p>
        </p:txBody>
      </p:sp>
      <p:sp>
        <p:nvSpPr>
          <p:cNvPr id="54276" name="Date Placeholder 3">
            <a:extLst>
              <a:ext uri="{FF2B5EF4-FFF2-40B4-BE49-F238E27FC236}">
                <a16:creationId xmlns:a16="http://schemas.microsoft.com/office/drawing/2014/main" id="{AFDBB2B6-80CC-4BC9-96A0-6323BD1EEE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 1304 - Unit I</a:t>
            </a:r>
            <a:endParaRPr lang="es-ES" altLang="en-US"/>
          </a:p>
        </p:txBody>
      </p:sp>
      <p:sp>
        <p:nvSpPr>
          <p:cNvPr id="54277" name="Footer Placeholder 4">
            <a:extLst>
              <a:ext uri="{FF2B5EF4-FFF2-40B4-BE49-F238E27FC236}">
                <a16:creationId xmlns:a16="http://schemas.microsoft.com/office/drawing/2014/main" id="{CA0538CA-9014-4BCD-9F6F-24D7F332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School of Computing</a:t>
            </a:r>
          </a:p>
        </p:txBody>
      </p:sp>
      <p:sp>
        <p:nvSpPr>
          <p:cNvPr id="33798" name="Slide Number Placeholder 5">
            <a:extLst>
              <a:ext uri="{FF2B5EF4-FFF2-40B4-BE49-F238E27FC236}">
                <a16:creationId xmlns:a16="http://schemas.microsoft.com/office/drawing/2014/main" id="{4220103B-40C8-4E1E-A8CE-77B450BBFD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E3D848CD-7D98-4584-9E29-583D76CCDD20}" type="slidenum">
              <a:rPr lang="es-ES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lang="es-ES" altLang="en-US" sz="1200">
              <a:solidFill>
                <a:srgbClr val="898989"/>
              </a:solidFill>
            </a:endParaRPr>
          </a:p>
        </p:txBody>
      </p:sp>
      <p:pic>
        <p:nvPicPr>
          <p:cNvPr id="33799" name="Picture 7">
            <a:extLst>
              <a:ext uri="{FF2B5EF4-FFF2-40B4-BE49-F238E27FC236}">
                <a16:creationId xmlns:a16="http://schemas.microsoft.com/office/drawing/2014/main" id="{55E78360-48F8-4247-AEB9-B5EAD996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4099F1CF-AA69-412B-B026-D520E0D2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500188"/>
            <a:ext cx="2247900" cy="1000125"/>
          </a:xfrm>
        </p:spPr>
        <p:txBody>
          <a:bodyPr/>
          <a:lstStyle/>
          <a:p>
            <a:pPr eaLnBrk="1" hangingPunct="1"/>
            <a:r>
              <a:rPr lang="en-IN" altLang="en-US" sz="2800"/>
              <a:t>Example 1</a:t>
            </a:r>
          </a:p>
        </p:txBody>
      </p:sp>
      <p:sp>
        <p:nvSpPr>
          <p:cNvPr id="55299" name="Date Placeholder 3">
            <a:extLst>
              <a:ext uri="{FF2B5EF4-FFF2-40B4-BE49-F238E27FC236}">
                <a16:creationId xmlns:a16="http://schemas.microsoft.com/office/drawing/2014/main" id="{2C44E5B1-7934-40F6-A7CD-F6795C40549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 1304 - Unit I</a:t>
            </a:r>
            <a:endParaRPr lang="es-ES" altLang="en-US"/>
          </a:p>
        </p:txBody>
      </p:sp>
      <p:sp>
        <p:nvSpPr>
          <p:cNvPr id="55300" name="Footer Placeholder 4">
            <a:extLst>
              <a:ext uri="{FF2B5EF4-FFF2-40B4-BE49-F238E27FC236}">
                <a16:creationId xmlns:a16="http://schemas.microsoft.com/office/drawing/2014/main" id="{D2C23855-FBD0-46A1-A129-4CD03B428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School of Computing</a:t>
            </a:r>
          </a:p>
        </p:txBody>
      </p:sp>
      <p:sp>
        <p:nvSpPr>
          <p:cNvPr id="34821" name="Slide Number Placeholder 5">
            <a:extLst>
              <a:ext uri="{FF2B5EF4-FFF2-40B4-BE49-F238E27FC236}">
                <a16:creationId xmlns:a16="http://schemas.microsoft.com/office/drawing/2014/main" id="{1C9C01EF-4216-4622-B993-24EDE779A7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9AC797AF-6FF4-4CD2-8EB0-C2DDE82BC576}" type="slidenum">
              <a:rPr lang="es-ES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23</a:t>
            </a:fld>
            <a:endParaRPr lang="es-ES" altLang="en-US" sz="1200">
              <a:solidFill>
                <a:srgbClr val="898989"/>
              </a:solidFill>
            </a:endParaRPr>
          </a:p>
        </p:txBody>
      </p:sp>
      <p:grpSp>
        <p:nvGrpSpPr>
          <p:cNvPr id="34822" name="Group 6">
            <a:extLst>
              <a:ext uri="{FF2B5EF4-FFF2-40B4-BE49-F238E27FC236}">
                <a16:creationId xmlns:a16="http://schemas.microsoft.com/office/drawing/2014/main" id="{12ECFF7B-3EFD-44CF-9DD1-D80E9422C684}"/>
              </a:ext>
            </a:extLst>
          </p:cNvPr>
          <p:cNvGrpSpPr>
            <a:grpSpLocks/>
          </p:cNvGrpSpPr>
          <p:nvPr/>
        </p:nvGrpSpPr>
        <p:grpSpPr bwMode="auto">
          <a:xfrm>
            <a:off x="0" y="1362075"/>
            <a:ext cx="12115800" cy="4954588"/>
            <a:chOff x="0" y="1362075"/>
            <a:chExt cx="9086850" cy="49545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7691B-6650-4491-9F4F-4E293888D5D1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2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2F1C35-7759-499C-8AF5-682600FAD8B0}"/>
                </a:ext>
              </a:extLst>
            </p:cNvPr>
            <p:cNvSpPr/>
            <p:nvPr/>
          </p:nvSpPr>
          <p:spPr bwMode="auto">
            <a:xfrm>
              <a:off x="5890022" y="2586038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64C5BE2-22B9-465F-B578-2C041FD673E5}"/>
                </a:ext>
              </a:extLst>
            </p:cNvPr>
            <p:cNvSpPr/>
            <p:nvPr/>
          </p:nvSpPr>
          <p:spPr bwMode="auto">
            <a:xfrm>
              <a:off x="558404" y="3941763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6BADFD-3FE1-4DB5-A868-C1C8E7887D94}"/>
                </a:ext>
              </a:extLst>
            </p:cNvPr>
            <p:cNvSpPr/>
            <p:nvPr/>
          </p:nvSpPr>
          <p:spPr bwMode="auto">
            <a:xfrm>
              <a:off x="2627710" y="4062413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AA8767-3F7C-448D-8A09-54F915A419D2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6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2CF840-B89D-4624-8713-599A42CB1B06}"/>
                </a:ext>
              </a:extLst>
            </p:cNvPr>
            <p:cNvSpPr/>
            <p:nvPr/>
          </p:nvSpPr>
          <p:spPr bwMode="auto">
            <a:xfrm>
              <a:off x="0" y="53721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8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627453-D9D1-45F2-B6AD-929E3B6BC673}"/>
                </a:ext>
              </a:extLst>
            </p:cNvPr>
            <p:cNvSpPr/>
            <p:nvPr/>
          </p:nvSpPr>
          <p:spPr bwMode="auto">
            <a:xfrm>
              <a:off x="1076325" y="53943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4778B6-E6CD-4F2F-BB76-82D1F347E32B}"/>
                </a:ext>
              </a:extLst>
            </p:cNvPr>
            <p:cNvSpPr/>
            <p:nvPr/>
          </p:nvSpPr>
          <p:spPr bwMode="auto">
            <a:xfrm>
              <a:off x="2090738" y="5402263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5159D7-6596-42D3-9953-E96BCA684A7B}"/>
                </a:ext>
              </a:extLst>
            </p:cNvPr>
            <p:cNvCxnSpPr>
              <a:stCxn id="8" idx="3"/>
              <a:endCxn id="10" idx="0"/>
            </p:cNvCxnSpPr>
            <p:nvPr/>
          </p:nvCxnSpPr>
          <p:spPr bwMode="auto">
            <a:xfrm flipH="1">
              <a:off x="1015604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E5A1DB9-3E8F-45E1-BF62-3E5D1B4450E6}"/>
                </a:ext>
              </a:extLst>
            </p:cNvPr>
            <p:cNvCxnSpPr>
              <a:stCxn id="8" idx="5"/>
              <a:endCxn id="11" idx="0"/>
            </p:cNvCxnSpPr>
            <p:nvPr/>
          </p:nvCxnSpPr>
          <p:spPr bwMode="auto">
            <a:xfrm>
              <a:off x="2400300" y="3352800"/>
              <a:ext cx="684610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DBF21A-0F62-49EB-B26F-86933AD3DF38}"/>
                </a:ext>
              </a:extLst>
            </p:cNvPr>
            <p:cNvCxnSpPr>
              <a:stCxn id="9" idx="3"/>
              <a:endCxn id="12" idx="0"/>
            </p:cNvCxnSpPr>
            <p:nvPr/>
          </p:nvCxnSpPr>
          <p:spPr bwMode="auto">
            <a:xfrm flipH="1">
              <a:off x="5338763" y="3367088"/>
              <a:ext cx="684610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C9DDE53-2C5E-4557-80A3-18BC9E3FB7B6}"/>
                </a:ext>
              </a:extLst>
            </p:cNvPr>
            <p:cNvCxnSpPr>
              <a:stCxn id="9" idx="5"/>
              <a:endCxn id="23" idx="0"/>
            </p:cNvCxnSpPr>
            <p:nvPr/>
          </p:nvCxnSpPr>
          <p:spPr bwMode="auto">
            <a:xfrm>
              <a:off x="6671072" y="3367088"/>
              <a:ext cx="972740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918EB-EBA2-41C4-A152-0C6C36CAB473}"/>
                </a:ext>
              </a:extLst>
            </p:cNvPr>
            <p:cNvCxnSpPr>
              <a:stCxn id="10" idx="3"/>
              <a:endCxn id="13" idx="0"/>
            </p:cNvCxnSpPr>
            <p:nvPr/>
          </p:nvCxnSpPr>
          <p:spPr bwMode="auto">
            <a:xfrm flipH="1">
              <a:off x="457200" y="4721225"/>
              <a:ext cx="236935" cy="6508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56E4D9-64FC-4903-92FD-B2E547B45A29}"/>
                </a:ext>
              </a:extLst>
            </p:cNvPr>
            <p:cNvCxnSpPr>
              <a:stCxn id="10" idx="5"/>
              <a:endCxn id="14" idx="0"/>
            </p:cNvCxnSpPr>
            <p:nvPr/>
          </p:nvCxnSpPr>
          <p:spPr bwMode="auto">
            <a:xfrm>
              <a:off x="1339454" y="4721225"/>
              <a:ext cx="194072" cy="67310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8D55E8-F59B-4EC7-BB38-75C4AB632083}"/>
                </a:ext>
              </a:extLst>
            </p:cNvPr>
            <p:cNvSpPr/>
            <p:nvPr/>
          </p:nvSpPr>
          <p:spPr bwMode="auto">
            <a:xfrm>
              <a:off x="3195638" y="5402263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6257F8C-BF32-42A4-9783-BF0692B67BA3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7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0797CBB-1695-4AA3-87C6-F2C47BD6F534}"/>
                </a:ext>
              </a:extLst>
            </p:cNvPr>
            <p:cNvCxnSpPr>
              <a:stCxn id="11" idx="3"/>
              <a:endCxn id="15" idx="0"/>
            </p:cNvCxnSpPr>
            <p:nvPr/>
          </p:nvCxnSpPr>
          <p:spPr>
            <a:xfrm flipH="1">
              <a:off x="2547938" y="4843463"/>
              <a:ext cx="214313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ED48352-7238-4FE0-8A18-1DC5AA95E73A}"/>
                </a:ext>
              </a:extLst>
            </p:cNvPr>
            <p:cNvCxnSpPr>
              <a:stCxn id="11" idx="5"/>
              <a:endCxn id="22" idx="0"/>
            </p:cNvCxnSpPr>
            <p:nvPr/>
          </p:nvCxnSpPr>
          <p:spPr>
            <a:xfrm>
              <a:off x="3408760" y="4843463"/>
              <a:ext cx="244078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91A46C-AF9E-4DD4-AF6E-D25EDA4478BC}"/>
                </a:ext>
              </a:extLst>
            </p:cNvPr>
            <p:cNvSpPr/>
            <p:nvPr/>
          </p:nvSpPr>
          <p:spPr bwMode="auto">
            <a:xfrm>
              <a:off x="3634979" y="136207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132CD4-F5C3-4908-9A5E-43570EC1A50A}"/>
                </a:ext>
              </a:extLst>
            </p:cNvPr>
            <p:cNvCxnSpPr>
              <a:stCxn id="26" idx="3"/>
              <a:endCxn id="8" idx="7"/>
            </p:cNvCxnSpPr>
            <p:nvPr/>
          </p:nvCxnSpPr>
          <p:spPr>
            <a:xfrm flipH="1">
              <a:off x="2400300" y="2143125"/>
              <a:ext cx="1370410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DF4149-F45B-42E9-9ACE-BCBF797D5240}"/>
                </a:ext>
              </a:extLst>
            </p:cNvPr>
            <p:cNvCxnSpPr>
              <a:stCxn id="26" idx="5"/>
              <a:endCxn id="9" idx="1"/>
            </p:cNvCxnSpPr>
            <p:nvPr/>
          </p:nvCxnSpPr>
          <p:spPr>
            <a:xfrm>
              <a:off x="4416029" y="2143125"/>
              <a:ext cx="1607344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73B514-CE02-40D2-9B37-6DEA03A663F7}"/>
                </a:ext>
              </a:extLst>
            </p:cNvPr>
            <p:cNvSpPr/>
            <p:nvPr/>
          </p:nvSpPr>
          <p:spPr bwMode="auto">
            <a:xfrm>
              <a:off x="4208860" y="53943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12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D14BB7A-F5BB-4062-A06D-62E07B312CF9}"/>
                </a:ext>
              </a:extLst>
            </p:cNvPr>
            <p:cNvSpPr/>
            <p:nvPr/>
          </p:nvSpPr>
          <p:spPr bwMode="auto">
            <a:xfrm>
              <a:off x="5529263" y="5394325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13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0D6507-F778-4A53-A25C-3E9A4935C24E}"/>
                </a:ext>
              </a:extLst>
            </p:cNvPr>
            <p:cNvCxnSpPr>
              <a:stCxn id="12" idx="3"/>
              <a:endCxn id="29" idx="0"/>
            </p:cNvCxnSpPr>
            <p:nvPr/>
          </p:nvCxnSpPr>
          <p:spPr>
            <a:xfrm flipH="1">
              <a:off x="4666060" y="4803775"/>
              <a:ext cx="348853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BEE9F4-8648-43BF-870B-723F70853A69}"/>
                </a:ext>
              </a:extLst>
            </p:cNvPr>
            <p:cNvCxnSpPr>
              <a:stCxn id="12" idx="5"/>
              <a:endCxn id="30" idx="0"/>
            </p:cNvCxnSpPr>
            <p:nvPr/>
          </p:nvCxnSpPr>
          <p:spPr>
            <a:xfrm>
              <a:off x="5662613" y="4803775"/>
              <a:ext cx="323850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E8180C-29DB-4315-8432-847D1FDE19FB}"/>
                </a:ext>
              </a:extLst>
            </p:cNvPr>
            <p:cNvSpPr/>
            <p:nvPr/>
          </p:nvSpPr>
          <p:spPr bwMode="auto">
            <a:xfrm>
              <a:off x="6610350" y="5373688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14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8CECFC-F61A-4690-AC3D-BF8BC147C5F3}"/>
                </a:ext>
              </a:extLst>
            </p:cNvPr>
            <p:cNvSpPr/>
            <p:nvPr/>
          </p:nvSpPr>
          <p:spPr bwMode="auto">
            <a:xfrm>
              <a:off x="8172450" y="5367338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15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1817346-A7C7-4F07-94D3-0E2D3CA5F23E}"/>
                </a:ext>
              </a:extLst>
            </p:cNvPr>
            <p:cNvCxnSpPr>
              <a:stCxn id="23" idx="3"/>
              <a:endCxn id="33" idx="0"/>
            </p:cNvCxnSpPr>
            <p:nvPr/>
          </p:nvCxnSpPr>
          <p:spPr>
            <a:xfrm flipH="1">
              <a:off x="7067550" y="4879975"/>
              <a:ext cx="252413" cy="49371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E18825-36C6-430B-99CC-06161B8E0EA0}"/>
                </a:ext>
              </a:extLst>
            </p:cNvPr>
            <p:cNvCxnSpPr>
              <a:stCxn id="23" idx="5"/>
              <a:endCxn id="34" idx="0"/>
            </p:cNvCxnSpPr>
            <p:nvPr/>
          </p:nvCxnSpPr>
          <p:spPr>
            <a:xfrm>
              <a:off x="7966472" y="4879975"/>
              <a:ext cx="663178" cy="48736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34823" name="Picture 7">
            <a:extLst>
              <a:ext uri="{FF2B5EF4-FFF2-40B4-BE49-F238E27FC236}">
                <a16:creationId xmlns:a16="http://schemas.microsoft.com/office/drawing/2014/main" id="{B56C4485-BC28-4C44-9D71-672AC507E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A2ADCF75-48E2-40A3-8131-80B64795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28750"/>
            <a:ext cx="3143250" cy="560388"/>
          </a:xfrm>
        </p:spPr>
        <p:txBody>
          <a:bodyPr/>
          <a:lstStyle/>
          <a:p>
            <a:pPr eaLnBrk="1" hangingPunct="1"/>
            <a:r>
              <a:rPr lang="en-IN" altLang="en-US" sz="3200"/>
              <a:t>Example 1</a:t>
            </a:r>
          </a:p>
        </p:txBody>
      </p:sp>
      <p:sp>
        <p:nvSpPr>
          <p:cNvPr id="56323" name="Date Placeholder 3">
            <a:extLst>
              <a:ext uri="{FF2B5EF4-FFF2-40B4-BE49-F238E27FC236}">
                <a16:creationId xmlns:a16="http://schemas.microsoft.com/office/drawing/2014/main" id="{41CBFF18-7E00-4D63-9430-50FB1389588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 1304 - Unit I</a:t>
            </a:r>
            <a:endParaRPr lang="es-ES" altLang="en-US"/>
          </a:p>
        </p:txBody>
      </p:sp>
      <p:sp>
        <p:nvSpPr>
          <p:cNvPr id="56324" name="Footer Placeholder 4">
            <a:extLst>
              <a:ext uri="{FF2B5EF4-FFF2-40B4-BE49-F238E27FC236}">
                <a16:creationId xmlns:a16="http://schemas.microsoft.com/office/drawing/2014/main" id="{92F8C1DE-7CD5-4315-A03A-C9196431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School of Computing</a:t>
            </a:r>
          </a:p>
        </p:txBody>
      </p:sp>
      <p:sp>
        <p:nvSpPr>
          <p:cNvPr id="35845" name="Slide Number Placeholder 5">
            <a:extLst>
              <a:ext uri="{FF2B5EF4-FFF2-40B4-BE49-F238E27FC236}">
                <a16:creationId xmlns:a16="http://schemas.microsoft.com/office/drawing/2014/main" id="{285A5519-54A6-482B-8418-819E36CC95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B1F83327-4AE7-4B80-88C7-EA65CA178F93}" type="slidenum">
              <a:rPr lang="es-ES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24</a:t>
            </a:fld>
            <a:endParaRPr lang="es-E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F35260-6881-43C8-B2D2-C2DA4EE64DF7}"/>
              </a:ext>
            </a:extLst>
          </p:cNvPr>
          <p:cNvGraphicFramePr>
            <a:graphicFrameLocks noGrp="1"/>
          </p:cNvGraphicFramePr>
          <p:nvPr/>
        </p:nvGraphicFramePr>
        <p:xfrm>
          <a:off x="9759950" y="639763"/>
          <a:ext cx="2432050" cy="6218243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21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1" dirty="0">
                          <a:solidFill>
                            <a:srgbClr val="FFFF00"/>
                          </a:solidFill>
                        </a:rPr>
                        <a:t>index</a:t>
                      </a:r>
                    </a:p>
                  </a:txBody>
                  <a:tcPr marL="121932" marR="121932" marT="45719" marB="457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i="1" dirty="0">
                          <a:solidFill>
                            <a:srgbClr val="FFFF00"/>
                          </a:solidFill>
                        </a:rPr>
                        <a:t>tree</a:t>
                      </a:r>
                    </a:p>
                  </a:txBody>
                  <a:tcPr marL="121932" marR="121932" marT="45719" marB="457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kern="1200" dirty="0">
                          <a:solidFill>
                            <a:srgbClr val="99FF33"/>
                          </a:solidFill>
                          <a:latin typeface="+mn-lt"/>
                          <a:ea typeface="+mn-ea"/>
                          <a:cs typeface="+mn-cs"/>
                        </a:rPr>
                        <a:t>[0]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kern="1200" dirty="0">
                          <a:solidFill>
                            <a:srgbClr val="99FF33"/>
                          </a:solidFill>
                          <a:latin typeface="+mn-lt"/>
                          <a:ea typeface="+mn-ea"/>
                          <a:cs typeface="+mn-cs"/>
                        </a:rPr>
                        <a:t>[1]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i="0" kern="1200" dirty="0">
                          <a:solidFill>
                            <a:srgbClr val="99FF33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[2]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i="0" kern="1200" dirty="0">
                          <a:solidFill>
                            <a:srgbClr val="99FF33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[3]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C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[4]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D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[5]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E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[6]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F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[7]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G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[8]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H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[9]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I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[10]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J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[11]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K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[12]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L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[13]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M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i="0" dirty="0">
                          <a:solidFill>
                            <a:srgbClr val="99FF33"/>
                          </a:solidFill>
                        </a:rPr>
                        <a:t>[14]</a:t>
                      </a:r>
                      <a:endParaRPr lang="en-IN" sz="1800" dirty="0">
                        <a:solidFill>
                          <a:srgbClr val="99FF33"/>
                        </a:solidFill>
                      </a:endParaRP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N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[15]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99FF33"/>
                          </a:solidFill>
                        </a:rPr>
                        <a:t>O</a:t>
                      </a:r>
                    </a:p>
                  </a:txBody>
                  <a:tcPr marL="121932" marR="121932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35901" name="Group 36">
            <a:extLst>
              <a:ext uri="{FF2B5EF4-FFF2-40B4-BE49-F238E27FC236}">
                <a16:creationId xmlns:a16="http://schemas.microsoft.com/office/drawing/2014/main" id="{FE3B6FEE-AABC-4D94-8D72-0A7E320A8A21}"/>
              </a:ext>
            </a:extLst>
          </p:cNvPr>
          <p:cNvGrpSpPr>
            <a:grpSpLocks/>
          </p:cNvGrpSpPr>
          <p:nvPr/>
        </p:nvGrpSpPr>
        <p:grpSpPr bwMode="auto">
          <a:xfrm>
            <a:off x="382588" y="1268413"/>
            <a:ext cx="8113712" cy="4954587"/>
            <a:chOff x="0" y="1362075"/>
            <a:chExt cx="9086850" cy="495458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3697C9F-166E-479E-A607-A15A0CC08CEE}"/>
                </a:ext>
              </a:extLst>
            </p:cNvPr>
            <p:cNvSpPr/>
            <p:nvPr/>
          </p:nvSpPr>
          <p:spPr bwMode="auto">
            <a:xfrm>
              <a:off x="1619667" y="2571750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B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C81D2B5-5D2B-4AC9-B550-799081C73E66}"/>
                </a:ext>
              </a:extLst>
            </p:cNvPr>
            <p:cNvSpPr/>
            <p:nvPr/>
          </p:nvSpPr>
          <p:spPr bwMode="auto">
            <a:xfrm>
              <a:off x="5888407" y="2586037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C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138B71A-D5DE-4D2B-B88C-61BD21E447C4}"/>
                </a:ext>
              </a:extLst>
            </p:cNvPr>
            <p:cNvSpPr/>
            <p:nvPr/>
          </p:nvSpPr>
          <p:spPr bwMode="auto">
            <a:xfrm>
              <a:off x="560038" y="3941763"/>
              <a:ext cx="912064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7557261-247D-4C40-B0ED-91A6ADC3A585}"/>
                </a:ext>
              </a:extLst>
            </p:cNvPr>
            <p:cNvSpPr/>
            <p:nvPr/>
          </p:nvSpPr>
          <p:spPr bwMode="auto">
            <a:xfrm>
              <a:off x="2625959" y="4062413"/>
              <a:ext cx="915619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B15EEB9-9280-4875-9F35-9968F20885E0}"/>
                </a:ext>
              </a:extLst>
            </p:cNvPr>
            <p:cNvSpPr/>
            <p:nvPr/>
          </p:nvSpPr>
          <p:spPr bwMode="auto">
            <a:xfrm>
              <a:off x="4882115" y="4022726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F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FAD35C9-6147-4347-8024-BC1E11388F2F}"/>
                </a:ext>
              </a:extLst>
            </p:cNvPr>
            <p:cNvSpPr/>
            <p:nvPr/>
          </p:nvSpPr>
          <p:spPr bwMode="auto">
            <a:xfrm>
              <a:off x="0" y="5372101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H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59A736F-17DA-4F8B-931B-A75FA1C279D7}"/>
                </a:ext>
              </a:extLst>
            </p:cNvPr>
            <p:cNvSpPr/>
            <p:nvPr/>
          </p:nvSpPr>
          <p:spPr bwMode="auto">
            <a:xfrm>
              <a:off x="1075629" y="5394326"/>
              <a:ext cx="915619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I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F3B2DF7-9864-43C8-BC00-1A5746F3CDA5}"/>
                </a:ext>
              </a:extLst>
            </p:cNvPr>
            <p:cNvSpPr/>
            <p:nvPr/>
          </p:nvSpPr>
          <p:spPr bwMode="auto">
            <a:xfrm>
              <a:off x="2090811" y="5402263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J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7E4CE56-E25A-48CB-9FEC-3D604BC3A190}"/>
                </a:ext>
              </a:extLst>
            </p:cNvPr>
            <p:cNvCxnSpPr>
              <a:stCxn id="38" idx="3"/>
              <a:endCxn id="40" idx="0"/>
            </p:cNvCxnSpPr>
            <p:nvPr/>
          </p:nvCxnSpPr>
          <p:spPr bwMode="auto">
            <a:xfrm flipH="1">
              <a:off x="1016959" y="3352800"/>
              <a:ext cx="737828" cy="588962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5E45233-E457-4C57-8E49-DD894D94AAF4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 bwMode="auto">
            <a:xfrm>
              <a:off x="2398388" y="3352800"/>
              <a:ext cx="686270" cy="709612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650F843-E07B-4796-B933-DAEE9DD44CE3}"/>
                </a:ext>
              </a:extLst>
            </p:cNvPr>
            <p:cNvCxnSpPr>
              <a:stCxn id="39" idx="3"/>
              <a:endCxn id="42" idx="0"/>
            </p:cNvCxnSpPr>
            <p:nvPr/>
          </p:nvCxnSpPr>
          <p:spPr bwMode="auto">
            <a:xfrm flipH="1">
              <a:off x="5339035" y="3367087"/>
              <a:ext cx="684492" cy="655638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0730D16-22CD-4DD9-9CCD-DD3425553DB4}"/>
                </a:ext>
              </a:extLst>
            </p:cNvPr>
            <p:cNvCxnSpPr>
              <a:stCxn id="39" idx="5"/>
              <a:endCxn id="53" idx="0"/>
            </p:cNvCxnSpPr>
            <p:nvPr/>
          </p:nvCxnSpPr>
          <p:spPr bwMode="auto">
            <a:xfrm>
              <a:off x="6670683" y="3367087"/>
              <a:ext cx="972511" cy="731838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F62FD87-0F6C-4DC2-8315-54FB26C61CBD}"/>
                </a:ext>
              </a:extLst>
            </p:cNvPr>
            <p:cNvCxnSpPr>
              <a:stCxn id="40" idx="3"/>
              <a:endCxn id="43" idx="0"/>
            </p:cNvCxnSpPr>
            <p:nvPr/>
          </p:nvCxnSpPr>
          <p:spPr bwMode="auto">
            <a:xfrm flipH="1">
              <a:off x="456920" y="4721226"/>
              <a:ext cx="238239" cy="6508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1EF5846-6B28-4A59-9B56-D540F7B00B67}"/>
                </a:ext>
              </a:extLst>
            </p:cNvPr>
            <p:cNvCxnSpPr>
              <a:stCxn id="40" idx="5"/>
              <a:endCxn id="44" idx="0"/>
            </p:cNvCxnSpPr>
            <p:nvPr/>
          </p:nvCxnSpPr>
          <p:spPr bwMode="auto">
            <a:xfrm>
              <a:off x="1338759" y="4721226"/>
              <a:ext cx="195569" cy="67310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6009BF8-0BD2-4089-A8F7-EFC210786DD8}"/>
                </a:ext>
              </a:extLst>
            </p:cNvPr>
            <p:cNvSpPr/>
            <p:nvPr/>
          </p:nvSpPr>
          <p:spPr bwMode="auto">
            <a:xfrm>
              <a:off x="3194887" y="5402263"/>
              <a:ext cx="915619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K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67CDE12-130B-4F2C-8AAC-36736A86767A}"/>
                </a:ext>
              </a:extLst>
            </p:cNvPr>
            <p:cNvSpPr/>
            <p:nvPr/>
          </p:nvSpPr>
          <p:spPr bwMode="auto">
            <a:xfrm>
              <a:off x="7186275" y="4098926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G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C0B9CD-CC65-45CD-8615-F8B50979F63E}"/>
                </a:ext>
              </a:extLst>
            </p:cNvPr>
            <p:cNvCxnSpPr>
              <a:stCxn id="41" idx="3"/>
              <a:endCxn id="45" idx="0"/>
            </p:cNvCxnSpPr>
            <p:nvPr/>
          </p:nvCxnSpPr>
          <p:spPr>
            <a:xfrm flipH="1">
              <a:off x="2547731" y="4843463"/>
              <a:ext cx="213348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428B29-C26B-462D-B2B4-C2AA46158B83}"/>
                </a:ext>
              </a:extLst>
            </p:cNvPr>
            <p:cNvCxnSpPr>
              <a:stCxn id="41" idx="5"/>
              <a:endCxn id="52" idx="0"/>
            </p:cNvCxnSpPr>
            <p:nvPr/>
          </p:nvCxnSpPr>
          <p:spPr>
            <a:xfrm>
              <a:off x="3408235" y="4843463"/>
              <a:ext cx="245350" cy="5588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3E6480-68B7-4FE9-A48A-0C58A5CE9146}"/>
                </a:ext>
              </a:extLst>
            </p:cNvPr>
            <p:cNvSpPr/>
            <p:nvPr/>
          </p:nvSpPr>
          <p:spPr bwMode="auto">
            <a:xfrm>
              <a:off x="3634029" y="1362075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A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04F640-EC2B-4351-8646-597B51EBC1D9}"/>
                </a:ext>
              </a:extLst>
            </p:cNvPr>
            <p:cNvCxnSpPr>
              <a:stCxn id="56" idx="3"/>
              <a:endCxn id="38" idx="7"/>
            </p:cNvCxnSpPr>
            <p:nvPr/>
          </p:nvCxnSpPr>
          <p:spPr>
            <a:xfrm flipH="1">
              <a:off x="2398388" y="2143125"/>
              <a:ext cx="1370762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EA51930-C71A-40F0-A906-A26BCE67DF66}"/>
                </a:ext>
              </a:extLst>
            </p:cNvPr>
            <p:cNvCxnSpPr>
              <a:stCxn id="56" idx="5"/>
              <a:endCxn id="39" idx="1"/>
            </p:cNvCxnSpPr>
            <p:nvPr/>
          </p:nvCxnSpPr>
          <p:spPr>
            <a:xfrm>
              <a:off x="4416305" y="2143125"/>
              <a:ext cx="1607222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E42B75-4E74-41C7-B0CD-67BFE7CC0EAF}"/>
                </a:ext>
              </a:extLst>
            </p:cNvPr>
            <p:cNvSpPr/>
            <p:nvPr/>
          </p:nvSpPr>
          <p:spPr bwMode="auto">
            <a:xfrm>
              <a:off x="4208290" y="5394326"/>
              <a:ext cx="915619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L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325082-36CA-4520-AE45-66379157E0D6}"/>
                </a:ext>
              </a:extLst>
            </p:cNvPr>
            <p:cNvSpPr/>
            <p:nvPr/>
          </p:nvSpPr>
          <p:spPr bwMode="auto">
            <a:xfrm>
              <a:off x="5529271" y="5394326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M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999FD69-1AF2-45D6-A810-4093887DE9A5}"/>
                </a:ext>
              </a:extLst>
            </p:cNvPr>
            <p:cNvCxnSpPr>
              <a:stCxn id="42" idx="3"/>
              <a:endCxn id="59" idx="0"/>
            </p:cNvCxnSpPr>
            <p:nvPr/>
          </p:nvCxnSpPr>
          <p:spPr>
            <a:xfrm flipH="1">
              <a:off x="4665211" y="4803776"/>
              <a:ext cx="348469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526B31A-BECA-4B31-A12C-6A004FAB631A}"/>
                </a:ext>
              </a:extLst>
            </p:cNvPr>
            <p:cNvCxnSpPr>
              <a:stCxn id="42" idx="5"/>
              <a:endCxn id="60" idx="0"/>
            </p:cNvCxnSpPr>
            <p:nvPr/>
          </p:nvCxnSpPr>
          <p:spPr>
            <a:xfrm>
              <a:off x="5664392" y="4803776"/>
              <a:ext cx="321799" cy="5905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C61C42D-FE31-4836-816B-544D558032B4}"/>
                </a:ext>
              </a:extLst>
            </p:cNvPr>
            <p:cNvSpPr/>
            <p:nvPr/>
          </p:nvSpPr>
          <p:spPr bwMode="auto">
            <a:xfrm>
              <a:off x="6610235" y="5373688"/>
              <a:ext cx="913841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0077A6A-AA59-4C77-A656-926C11B294EF}"/>
                </a:ext>
              </a:extLst>
            </p:cNvPr>
            <p:cNvSpPr/>
            <p:nvPr/>
          </p:nvSpPr>
          <p:spPr bwMode="auto">
            <a:xfrm>
              <a:off x="8171232" y="5367338"/>
              <a:ext cx="915618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O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72E6EB9-1AC4-4FDD-8573-A26FC807D26C}"/>
                </a:ext>
              </a:extLst>
            </p:cNvPr>
            <p:cNvCxnSpPr>
              <a:stCxn id="53" idx="3"/>
              <a:endCxn id="63" idx="0"/>
            </p:cNvCxnSpPr>
            <p:nvPr/>
          </p:nvCxnSpPr>
          <p:spPr>
            <a:xfrm flipH="1">
              <a:off x="7067155" y="4879976"/>
              <a:ext cx="254240" cy="49371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2A1AC91-00FE-402C-9D3A-7E2BF08E10E9}"/>
                </a:ext>
              </a:extLst>
            </p:cNvPr>
            <p:cNvCxnSpPr>
              <a:stCxn id="53" idx="5"/>
              <a:endCxn id="64" idx="0"/>
            </p:cNvCxnSpPr>
            <p:nvPr/>
          </p:nvCxnSpPr>
          <p:spPr>
            <a:xfrm>
              <a:off x="7964995" y="4879976"/>
              <a:ext cx="664935" cy="48736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35902" name="Picture 7">
            <a:extLst>
              <a:ext uri="{FF2B5EF4-FFF2-40B4-BE49-F238E27FC236}">
                <a16:creationId xmlns:a16="http://schemas.microsoft.com/office/drawing/2014/main" id="{B8C04FCF-7468-4B20-8617-A235266D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5AECEA-F067-4720-941E-4C65E1F6896A}"/>
              </a:ext>
            </a:extLst>
          </p:cNvPr>
          <p:cNvSpPr txBox="1"/>
          <p:nvPr/>
        </p:nvSpPr>
        <p:spPr>
          <a:xfrm>
            <a:off x="2117725" y="271463"/>
            <a:ext cx="77978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Representation of Tree – Arrays</a:t>
            </a:r>
          </a:p>
        </p:txBody>
      </p:sp>
      <p:sp>
        <p:nvSpPr>
          <p:cNvPr id="36867" name="TextBox 24">
            <a:extLst>
              <a:ext uri="{FF2B5EF4-FFF2-40B4-BE49-F238E27FC236}">
                <a16:creationId xmlns:a16="http://schemas.microsoft.com/office/drawing/2014/main" id="{6A56C26F-76A7-45EF-9D6F-C4D2582B6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3987800"/>
            <a:ext cx="446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11</a:t>
            </a:r>
          </a:p>
        </p:txBody>
      </p:sp>
      <p:sp>
        <p:nvSpPr>
          <p:cNvPr id="36868" name="TextBox 26">
            <a:extLst>
              <a:ext uri="{FF2B5EF4-FFF2-40B4-BE49-F238E27FC236}">
                <a16:creationId xmlns:a16="http://schemas.microsoft.com/office/drawing/2014/main" id="{3C389133-F0BF-4FFF-AB37-4E1973789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1788" y="3987800"/>
            <a:ext cx="446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12</a:t>
            </a:r>
          </a:p>
        </p:txBody>
      </p:sp>
      <p:sp>
        <p:nvSpPr>
          <p:cNvPr id="36869" name="TextBox 28">
            <a:extLst>
              <a:ext uri="{FF2B5EF4-FFF2-40B4-BE49-F238E27FC236}">
                <a16:creationId xmlns:a16="http://schemas.microsoft.com/office/drawing/2014/main" id="{953FF43A-A0B5-420B-9860-9D75A27D7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3263" y="3959225"/>
            <a:ext cx="446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13</a:t>
            </a:r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81BB9575-C955-4511-8129-AC5EF92F3DB1}"/>
              </a:ext>
            </a:extLst>
          </p:cNvPr>
          <p:cNvGraphicFramePr>
            <a:graphicFrameLocks noGrp="1"/>
          </p:cNvGraphicFramePr>
          <p:nvPr/>
        </p:nvGraphicFramePr>
        <p:xfrm>
          <a:off x="982663" y="5846763"/>
          <a:ext cx="8162924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2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57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00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1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72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00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178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800" b="0" dirty="0"/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887" name="Picture 32">
            <a:extLst>
              <a:ext uri="{FF2B5EF4-FFF2-40B4-BE49-F238E27FC236}">
                <a16:creationId xmlns:a16="http://schemas.microsoft.com/office/drawing/2014/main" id="{1125685C-6DD1-494B-BA1B-F7CDCB87C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5076825"/>
            <a:ext cx="7562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8" name="Picture 38">
            <a:extLst>
              <a:ext uri="{FF2B5EF4-FFF2-40B4-BE49-F238E27FC236}">
                <a16:creationId xmlns:a16="http://schemas.microsoft.com/office/drawing/2014/main" id="{9878705C-CFDE-4FA9-AC8A-A922D1B5B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1481138"/>
            <a:ext cx="7110412" cy="351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29BF1D5-9715-4D20-A835-2C4B28A082C4}"/>
              </a:ext>
            </a:extLst>
          </p:cNvPr>
          <p:cNvSpPr txBox="1"/>
          <p:nvPr/>
        </p:nvSpPr>
        <p:spPr>
          <a:xfrm>
            <a:off x="1489075" y="292100"/>
            <a:ext cx="95694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Representation of Tree – Linked List</a:t>
            </a:r>
          </a:p>
        </p:txBody>
      </p:sp>
      <p:pic>
        <p:nvPicPr>
          <p:cNvPr id="38915" name="Picture 2" descr="binary tree linked list representation node">
            <a:extLst>
              <a:ext uri="{FF2B5EF4-FFF2-40B4-BE49-F238E27FC236}">
                <a16:creationId xmlns:a16="http://schemas.microsoft.com/office/drawing/2014/main" id="{3E874109-9BF3-4D99-80D6-9F1A9075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5186363"/>
            <a:ext cx="571500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6">
            <a:extLst>
              <a:ext uri="{FF2B5EF4-FFF2-40B4-BE49-F238E27FC236}">
                <a16:creationId xmlns:a16="http://schemas.microsoft.com/office/drawing/2014/main" id="{F6AD0F9E-61C2-4AD7-86C7-A08B50E7E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382713"/>
            <a:ext cx="77279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9">
            <a:extLst>
              <a:ext uri="{FF2B5EF4-FFF2-40B4-BE49-F238E27FC236}">
                <a16:creationId xmlns:a16="http://schemas.microsoft.com/office/drawing/2014/main" id="{991CAA86-6FE1-421E-B79C-F54F2F713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5" y="1382713"/>
            <a:ext cx="360362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>
            <a:extLst>
              <a:ext uri="{FF2B5EF4-FFF2-40B4-BE49-F238E27FC236}">
                <a16:creationId xmlns:a16="http://schemas.microsoft.com/office/drawing/2014/main" id="{F6449E46-197B-46C8-9E12-5310C2443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506538"/>
            <a:ext cx="44862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 is a tree in each node having at most of two children (0,1,2)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6935BCD1-7EEA-4F1C-9F7E-587A9F12D459}"/>
              </a:ext>
            </a:extLst>
          </p:cNvPr>
          <p:cNvGraphicFramePr>
            <a:graphicFrameLocks noGrp="1"/>
          </p:cNvGraphicFramePr>
          <p:nvPr/>
        </p:nvGraphicFramePr>
        <p:xfrm>
          <a:off x="2665413" y="2941638"/>
          <a:ext cx="2235201" cy="3698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A(L)</a:t>
                      </a:r>
                    </a:p>
                  </a:txBody>
                  <a:tcPr marL="91457" marR="91457" marT="45835" marB="458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</a:t>
                      </a:r>
                    </a:p>
                  </a:txBody>
                  <a:tcPr marL="91457" marR="91457" marT="45835" marB="458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A(R)</a:t>
                      </a:r>
                    </a:p>
                  </a:txBody>
                  <a:tcPr marL="91457" marR="91457" marT="45835" marB="458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13FEE26-99A5-4634-95EA-18064483A75B}"/>
              </a:ext>
            </a:extLst>
          </p:cNvPr>
          <p:cNvGraphicFramePr>
            <a:graphicFrameLocks noGrp="1"/>
          </p:cNvGraphicFramePr>
          <p:nvPr/>
        </p:nvGraphicFramePr>
        <p:xfrm>
          <a:off x="2654300" y="3692525"/>
          <a:ext cx="2233614" cy="3683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744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1392" marR="91392" marT="45638" marB="456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</a:t>
                      </a:r>
                    </a:p>
                  </a:txBody>
                  <a:tcPr marL="91392" marR="91392" marT="45638" marB="456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A(R)</a:t>
                      </a:r>
                    </a:p>
                  </a:txBody>
                  <a:tcPr marL="91392" marR="91392" marT="45638" marB="4563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983" name="TextBox 12">
            <a:extLst>
              <a:ext uri="{FF2B5EF4-FFF2-40B4-BE49-F238E27FC236}">
                <a16:creationId xmlns:a16="http://schemas.microsoft.com/office/drawing/2014/main" id="{837FA493-E8B7-4321-92B8-95DCF6C59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613" y="4699000"/>
            <a:ext cx="3444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Ex. 1: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8559B9F-55D9-41A5-85A7-81FC7E585EBB}"/>
              </a:ext>
            </a:extLst>
          </p:cNvPr>
          <p:cNvGraphicFramePr>
            <a:graphicFrameLocks noGrp="1"/>
          </p:cNvGraphicFramePr>
          <p:nvPr/>
        </p:nvGraphicFramePr>
        <p:xfrm>
          <a:off x="2220913" y="5089525"/>
          <a:ext cx="3076575" cy="63991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B)</a:t>
                      </a:r>
                    </a:p>
                  </a:txBody>
                  <a:tcPr marL="91458" marR="91458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1458" marR="91458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C)</a:t>
                      </a:r>
                    </a:p>
                  </a:txBody>
                  <a:tcPr marL="91458" marR="91458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0994" name="Group 15">
            <a:extLst>
              <a:ext uri="{FF2B5EF4-FFF2-40B4-BE49-F238E27FC236}">
                <a16:creationId xmlns:a16="http://schemas.microsoft.com/office/drawing/2014/main" id="{834440F5-DD19-4ECC-A76A-E7224DF90319}"/>
              </a:ext>
            </a:extLst>
          </p:cNvPr>
          <p:cNvGrpSpPr>
            <a:grpSpLocks/>
          </p:cNvGrpSpPr>
          <p:nvPr/>
        </p:nvGrpSpPr>
        <p:grpSpPr bwMode="auto">
          <a:xfrm>
            <a:off x="7164388" y="433388"/>
            <a:ext cx="1403350" cy="1335087"/>
            <a:chOff x="6658908" y="897863"/>
            <a:chExt cx="1403554" cy="133581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C7DA5E-0CA8-4E8B-8AC8-ABBB868D249E}"/>
                </a:ext>
              </a:extLst>
            </p:cNvPr>
            <p:cNvSpPr/>
            <p:nvPr/>
          </p:nvSpPr>
          <p:spPr>
            <a:xfrm>
              <a:off x="7114586" y="897863"/>
              <a:ext cx="412810" cy="6496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F50C94C-B5F6-47E3-88DD-E8249D6097A8}"/>
                </a:ext>
              </a:extLst>
            </p:cNvPr>
            <p:cNvSpPr/>
            <p:nvPr/>
          </p:nvSpPr>
          <p:spPr>
            <a:xfrm>
              <a:off x="7592494" y="1647573"/>
              <a:ext cx="469968" cy="54481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00AE32-BED1-4A91-AC3C-A02DB0F4E096}"/>
                </a:ext>
              </a:extLst>
            </p:cNvPr>
            <p:cNvSpPr/>
            <p:nvPr/>
          </p:nvSpPr>
          <p:spPr>
            <a:xfrm>
              <a:off x="6658908" y="1584038"/>
              <a:ext cx="412810" cy="64964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A0AF98C-AE35-451D-81B4-6B26BC2AEF94}"/>
                </a:ext>
              </a:extLst>
            </p:cNvPr>
            <p:cNvCxnSpPr>
              <a:cxnSpLocks/>
              <a:stCxn id="17" idx="3"/>
              <a:endCxn id="19" idx="7"/>
            </p:cNvCxnSpPr>
            <p:nvPr/>
          </p:nvCxnSpPr>
          <p:spPr>
            <a:xfrm flipH="1">
              <a:off x="7011384" y="1452203"/>
              <a:ext cx="163536" cy="227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BB0B4A-7936-432C-9C35-7D6AE671B250}"/>
                </a:ext>
              </a:extLst>
            </p:cNvPr>
            <p:cNvCxnSpPr>
              <a:cxnSpLocks/>
              <a:stCxn id="17" idx="5"/>
              <a:endCxn id="18" idx="0"/>
            </p:cNvCxnSpPr>
            <p:nvPr/>
          </p:nvCxnSpPr>
          <p:spPr>
            <a:xfrm>
              <a:off x="7467062" y="1452203"/>
              <a:ext cx="360415" cy="195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995" name="Group 21">
            <a:extLst>
              <a:ext uri="{FF2B5EF4-FFF2-40B4-BE49-F238E27FC236}">
                <a16:creationId xmlns:a16="http://schemas.microsoft.com/office/drawing/2014/main" id="{D7C2543E-5EEA-4418-BF37-D1EC386FD1DE}"/>
              </a:ext>
            </a:extLst>
          </p:cNvPr>
          <p:cNvGrpSpPr>
            <a:grpSpLocks/>
          </p:cNvGrpSpPr>
          <p:nvPr/>
        </p:nvGrpSpPr>
        <p:grpSpPr bwMode="auto">
          <a:xfrm>
            <a:off x="9559925" y="469900"/>
            <a:ext cx="1770063" cy="1296988"/>
            <a:chOff x="8660734" y="937315"/>
            <a:chExt cx="1770280" cy="1297134"/>
          </a:xfrm>
        </p:grpSpPr>
        <p:grpSp>
          <p:nvGrpSpPr>
            <p:cNvPr id="41024" name="Group 22">
              <a:extLst>
                <a:ext uri="{FF2B5EF4-FFF2-40B4-BE49-F238E27FC236}">
                  <a16:creationId xmlns:a16="http://schemas.microsoft.com/office/drawing/2014/main" id="{FDF0230A-45FD-44EA-99D4-EEE53A3A09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60734" y="937315"/>
              <a:ext cx="851649" cy="1297134"/>
              <a:chOff x="8660734" y="937315"/>
              <a:chExt cx="851649" cy="12971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C6D3C45-6918-4C23-B541-6A85975ADD7A}"/>
                  </a:ext>
                </a:extLst>
              </p:cNvPr>
              <p:cNvSpPr/>
              <p:nvPr/>
            </p:nvSpPr>
            <p:spPr>
              <a:xfrm>
                <a:off x="9041781" y="937315"/>
                <a:ext cx="469957" cy="54457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dirty="0"/>
                  <a:t>A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A8DD4B0-4B8F-45D7-A465-48DAC55725AD}"/>
                  </a:ext>
                </a:extLst>
              </p:cNvPr>
              <p:cNvSpPr/>
              <p:nvPr/>
            </p:nvSpPr>
            <p:spPr>
              <a:xfrm>
                <a:off x="8660734" y="1689875"/>
                <a:ext cx="469957" cy="54457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dirty="0"/>
                  <a:t>B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533A39E-460F-4264-B8FF-3069C1A5F6FE}"/>
                  </a:ext>
                </a:extLst>
              </p:cNvPr>
              <p:cNvCxnSpPr>
                <a:cxnSpLocks/>
                <a:stCxn id="25" idx="3"/>
                <a:endCxn id="26" idx="0"/>
              </p:cNvCxnSpPr>
              <p:nvPr/>
            </p:nvCxnSpPr>
            <p:spPr>
              <a:xfrm flipH="1">
                <a:off x="8895713" y="1402505"/>
                <a:ext cx="214339" cy="2873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025" name="TextBox 23">
              <a:extLst>
                <a:ext uri="{FF2B5EF4-FFF2-40B4-BE49-F238E27FC236}">
                  <a16:creationId xmlns:a16="http://schemas.microsoft.com/office/drawing/2014/main" id="{275C17BA-2B64-4BAF-A0BE-90082F984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8063" y="1483527"/>
              <a:ext cx="101295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solidFill>
                    <a:srgbClr val="FF4266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STRICTLY BINARY TREE</a:t>
              </a:r>
              <a:endParaRPr lang="en-IN" altLang="en-US" sz="1100" b="1">
                <a:solidFill>
                  <a:srgbClr val="FF426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996" name="Group 27">
            <a:extLst>
              <a:ext uri="{FF2B5EF4-FFF2-40B4-BE49-F238E27FC236}">
                <a16:creationId xmlns:a16="http://schemas.microsoft.com/office/drawing/2014/main" id="{B8DBEC4A-6A33-4960-ACF3-ECCBB8C20486}"/>
              </a:ext>
            </a:extLst>
          </p:cNvPr>
          <p:cNvGrpSpPr>
            <a:grpSpLocks/>
          </p:cNvGrpSpPr>
          <p:nvPr/>
        </p:nvGrpSpPr>
        <p:grpSpPr bwMode="auto">
          <a:xfrm>
            <a:off x="7056438" y="2254250"/>
            <a:ext cx="1511300" cy="1827213"/>
            <a:chOff x="8387248" y="2489121"/>
            <a:chExt cx="1510914" cy="182656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C519C6-EB5A-464F-B177-0DAF6BAA1C5C}"/>
                </a:ext>
              </a:extLst>
            </p:cNvPr>
            <p:cNvSpPr/>
            <p:nvPr/>
          </p:nvSpPr>
          <p:spPr>
            <a:xfrm>
              <a:off x="9426794" y="2489121"/>
              <a:ext cx="471368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D94F20D-A604-4233-B765-11AE365D9AB1}"/>
                </a:ext>
              </a:extLst>
            </p:cNvPr>
            <p:cNvSpPr/>
            <p:nvPr/>
          </p:nvSpPr>
          <p:spPr>
            <a:xfrm>
              <a:off x="9017324" y="3073114"/>
              <a:ext cx="471368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2CF15C-2FE3-4A3C-9E03-F711C057BC67}"/>
                </a:ext>
              </a:extLst>
            </p:cNvPr>
            <p:cNvSpPr/>
            <p:nvPr/>
          </p:nvSpPr>
          <p:spPr>
            <a:xfrm>
              <a:off x="8726886" y="3771365"/>
              <a:ext cx="469780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7C9AB1-6394-4B94-B08E-FCDE940C3785}"/>
                </a:ext>
              </a:extLst>
            </p:cNvPr>
            <p:cNvCxnSpPr>
              <a:stCxn id="29" idx="3"/>
              <a:endCxn id="30" idx="7"/>
            </p:cNvCxnSpPr>
            <p:nvPr/>
          </p:nvCxnSpPr>
          <p:spPr>
            <a:xfrm flipH="1">
              <a:off x="9418859" y="2954094"/>
              <a:ext cx="77767" cy="198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8DE7F86-00E0-4A57-9177-37873F43F664}"/>
                </a:ext>
              </a:extLst>
            </p:cNvPr>
            <p:cNvCxnSpPr>
              <a:stCxn id="30" idx="3"/>
              <a:endCxn id="31" idx="0"/>
            </p:cNvCxnSpPr>
            <p:nvPr/>
          </p:nvCxnSpPr>
          <p:spPr>
            <a:xfrm flipH="1">
              <a:off x="8961776" y="3538086"/>
              <a:ext cx="123793" cy="233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023" name="TextBox 33">
              <a:extLst>
                <a:ext uri="{FF2B5EF4-FFF2-40B4-BE49-F238E27FC236}">
                  <a16:creationId xmlns:a16="http://schemas.microsoft.com/office/drawing/2014/main" id="{AE813692-4E9A-4B31-8DBF-DA656493CB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7248" y="2582456"/>
              <a:ext cx="101295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solidFill>
                    <a:srgbClr val="FF4266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SKEWED BINARY TREE</a:t>
              </a:r>
              <a:endParaRPr lang="en-IN" altLang="en-US" sz="1100" b="1">
                <a:solidFill>
                  <a:srgbClr val="FF426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75A6AC44-5AB9-4AF9-9232-9F701FB8C727}"/>
              </a:ext>
            </a:extLst>
          </p:cNvPr>
          <p:cNvSpPr/>
          <p:nvPr/>
        </p:nvSpPr>
        <p:spPr>
          <a:xfrm>
            <a:off x="9866313" y="2422525"/>
            <a:ext cx="469900" cy="54451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/>
              <a:t>A</a:t>
            </a:r>
          </a:p>
        </p:txBody>
      </p:sp>
      <p:grpSp>
        <p:nvGrpSpPr>
          <p:cNvPr id="40998" name="Group 43">
            <a:extLst>
              <a:ext uri="{FF2B5EF4-FFF2-40B4-BE49-F238E27FC236}">
                <a16:creationId xmlns:a16="http://schemas.microsoft.com/office/drawing/2014/main" id="{5E1920AB-2C50-496D-AFFB-E6612D5EA230}"/>
              </a:ext>
            </a:extLst>
          </p:cNvPr>
          <p:cNvGrpSpPr>
            <a:grpSpLocks/>
          </p:cNvGrpSpPr>
          <p:nvPr/>
        </p:nvGrpSpPr>
        <p:grpSpPr bwMode="auto">
          <a:xfrm>
            <a:off x="7032625" y="4552950"/>
            <a:ext cx="1749425" cy="1373188"/>
            <a:chOff x="6503480" y="4227291"/>
            <a:chExt cx="1749523" cy="137266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1EB31DF-755B-4790-BD13-982A0AA8469F}"/>
                </a:ext>
              </a:extLst>
            </p:cNvPr>
            <p:cNvSpPr/>
            <p:nvPr/>
          </p:nvSpPr>
          <p:spPr>
            <a:xfrm>
              <a:off x="7100413" y="4227291"/>
              <a:ext cx="471514" cy="54430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997BB08-D79A-4043-984C-B1C2FE6FB4D0}"/>
                </a:ext>
              </a:extLst>
            </p:cNvPr>
            <p:cNvSpPr/>
            <p:nvPr/>
          </p:nvSpPr>
          <p:spPr>
            <a:xfrm>
              <a:off x="6503480" y="5050891"/>
              <a:ext cx="469926" cy="5458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01F35D-AAA7-4570-957D-AF9D89C82D69}"/>
                </a:ext>
              </a:extLst>
            </p:cNvPr>
            <p:cNvSpPr/>
            <p:nvPr/>
          </p:nvSpPr>
          <p:spPr>
            <a:xfrm>
              <a:off x="7140104" y="5055651"/>
              <a:ext cx="471513" cy="54430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7808673-7380-4F1A-81F4-F87C67BF6340}"/>
                </a:ext>
              </a:extLst>
            </p:cNvPr>
            <p:cNvSpPr/>
            <p:nvPr/>
          </p:nvSpPr>
          <p:spPr>
            <a:xfrm>
              <a:off x="7783077" y="5036608"/>
              <a:ext cx="469926" cy="54430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E493336-5890-4012-82B5-500AACDDAE06}"/>
                </a:ext>
              </a:extLst>
            </p:cNvPr>
            <p:cNvCxnSpPr>
              <a:cxnSpLocks/>
              <a:stCxn id="45" idx="3"/>
              <a:endCxn id="46" idx="0"/>
            </p:cNvCxnSpPr>
            <p:nvPr/>
          </p:nvCxnSpPr>
          <p:spPr>
            <a:xfrm flipH="1">
              <a:off x="6738443" y="4692252"/>
              <a:ext cx="431824" cy="358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23E1A33-EDF7-4F38-BFD6-BCB329A8F440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7325851" y="4800161"/>
              <a:ext cx="50803" cy="25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FB062C-2B06-411F-A515-938F5796205A}"/>
                </a:ext>
              </a:extLst>
            </p:cNvPr>
            <p:cNvCxnSpPr>
              <a:cxnSpLocks/>
              <a:stCxn id="45" idx="5"/>
              <a:endCxn id="48" idx="0"/>
            </p:cNvCxnSpPr>
            <p:nvPr/>
          </p:nvCxnSpPr>
          <p:spPr>
            <a:xfrm>
              <a:off x="7502074" y="4692252"/>
              <a:ext cx="515966" cy="344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999" name="Group 51">
            <a:extLst>
              <a:ext uri="{FF2B5EF4-FFF2-40B4-BE49-F238E27FC236}">
                <a16:creationId xmlns:a16="http://schemas.microsoft.com/office/drawing/2014/main" id="{1C05FC70-2837-4446-A430-E34AB1BE572B}"/>
              </a:ext>
            </a:extLst>
          </p:cNvPr>
          <p:cNvGrpSpPr>
            <a:grpSpLocks/>
          </p:cNvGrpSpPr>
          <p:nvPr/>
        </p:nvGrpSpPr>
        <p:grpSpPr bwMode="auto">
          <a:xfrm>
            <a:off x="9667875" y="4468813"/>
            <a:ext cx="1749425" cy="1373187"/>
            <a:chOff x="6503480" y="4227291"/>
            <a:chExt cx="1749523" cy="137266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5E45CBA-CF2C-4B95-B61B-3673567889EA}"/>
                </a:ext>
              </a:extLst>
            </p:cNvPr>
            <p:cNvSpPr/>
            <p:nvPr/>
          </p:nvSpPr>
          <p:spPr>
            <a:xfrm>
              <a:off x="7100413" y="4227291"/>
              <a:ext cx="471514" cy="54430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C434E9D-C4E5-440C-B13E-02A4C69D95EC}"/>
                </a:ext>
              </a:extLst>
            </p:cNvPr>
            <p:cNvSpPr/>
            <p:nvPr/>
          </p:nvSpPr>
          <p:spPr>
            <a:xfrm>
              <a:off x="6503480" y="5050890"/>
              <a:ext cx="469926" cy="545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F13130E-6732-42E0-A206-1E1E4C9A4F98}"/>
                </a:ext>
              </a:extLst>
            </p:cNvPr>
            <p:cNvSpPr/>
            <p:nvPr/>
          </p:nvSpPr>
          <p:spPr>
            <a:xfrm>
              <a:off x="7140104" y="5055652"/>
              <a:ext cx="471513" cy="54430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17DAAF1-B406-4504-B502-0CF03EDFEB3A}"/>
                </a:ext>
              </a:extLst>
            </p:cNvPr>
            <p:cNvSpPr/>
            <p:nvPr/>
          </p:nvSpPr>
          <p:spPr>
            <a:xfrm>
              <a:off x="7783077" y="5036609"/>
              <a:ext cx="469926" cy="54430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F4DCE72-8B3F-48C4-8F70-AE10960F899B}"/>
                </a:ext>
              </a:extLst>
            </p:cNvPr>
            <p:cNvCxnSpPr>
              <a:cxnSpLocks/>
              <a:stCxn id="53" idx="3"/>
              <a:endCxn id="54" idx="0"/>
            </p:cNvCxnSpPr>
            <p:nvPr/>
          </p:nvCxnSpPr>
          <p:spPr>
            <a:xfrm flipH="1">
              <a:off x="6738443" y="4692252"/>
              <a:ext cx="431824" cy="358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E1A5815-EA95-4DDE-A1D7-247BF2E067D6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7325851" y="4800161"/>
              <a:ext cx="50803" cy="255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71DD9A1-9143-4D99-8AD2-2416CCC5086B}"/>
                </a:ext>
              </a:extLst>
            </p:cNvPr>
            <p:cNvCxnSpPr>
              <a:cxnSpLocks/>
              <a:stCxn id="53" idx="5"/>
              <a:endCxn id="56" idx="0"/>
            </p:cNvCxnSpPr>
            <p:nvPr/>
          </p:nvCxnSpPr>
          <p:spPr>
            <a:xfrm>
              <a:off x="7502074" y="4692252"/>
              <a:ext cx="515966" cy="34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000" name="TextBox 60">
            <a:extLst>
              <a:ext uri="{FF2B5EF4-FFF2-40B4-BE49-F238E27FC236}">
                <a16:creationId xmlns:a16="http://schemas.microsoft.com/office/drawing/2014/main" id="{535F0917-C35A-4DD2-845B-A38672BFA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3925" y="4721225"/>
            <a:ext cx="382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1001" name="TextBox 62">
            <a:extLst>
              <a:ext uri="{FF2B5EF4-FFF2-40B4-BE49-F238E27FC236}">
                <a16:creationId xmlns:a16="http://schemas.microsoft.com/office/drawing/2014/main" id="{58C4B687-61DC-4E17-AC4D-602637059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9613" y="4773613"/>
            <a:ext cx="382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41002" name="TextBox 63">
            <a:extLst>
              <a:ext uri="{FF2B5EF4-FFF2-40B4-BE49-F238E27FC236}">
                <a16:creationId xmlns:a16="http://schemas.microsoft.com/office/drawing/2014/main" id="{2E50109D-57BB-4FFC-8064-E9041471F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663" y="6165850"/>
            <a:ext cx="3722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here </a:t>
            </a:r>
            <a:r>
              <a:rPr lang="en-IN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indicates not a binary tree</a:t>
            </a: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D037B-406A-42AA-9349-93DED8D5C89A}"/>
              </a:ext>
            </a:extLst>
          </p:cNvPr>
          <p:cNvSpPr txBox="1"/>
          <p:nvPr/>
        </p:nvSpPr>
        <p:spPr>
          <a:xfrm>
            <a:off x="2254250" y="396875"/>
            <a:ext cx="50307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4">
            <a:extLst>
              <a:ext uri="{FF2B5EF4-FFF2-40B4-BE49-F238E27FC236}">
                <a16:creationId xmlns:a16="http://schemas.microsoft.com/office/drawing/2014/main" id="{362C3908-A81C-42D7-8CAC-D336BE724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112838"/>
            <a:ext cx="35083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Ex. 2: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FE4AFC8-3CCE-49A7-B0FC-4523EE283970}"/>
              </a:ext>
            </a:extLst>
          </p:cNvPr>
          <p:cNvGraphicFramePr>
            <a:graphicFrameLocks noGrp="1"/>
          </p:cNvGraphicFramePr>
          <p:nvPr/>
        </p:nvGraphicFramePr>
        <p:xfrm>
          <a:off x="2609850" y="1752600"/>
          <a:ext cx="2971800" cy="6399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B)</a:t>
                      </a:r>
                    </a:p>
                  </a:txBody>
                  <a:tcPr marL="91450" marR="91450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 A</a:t>
                      </a:r>
                    </a:p>
                  </a:txBody>
                  <a:tcPr marL="91450" marR="91450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 </a:t>
                      </a: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IN" sz="1800" dirty="0"/>
                    </a:p>
                  </a:txBody>
                  <a:tcPr marL="91450" marR="91450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997" name="TextBox 8">
            <a:extLst>
              <a:ext uri="{FF2B5EF4-FFF2-40B4-BE49-F238E27FC236}">
                <a16:creationId xmlns:a16="http://schemas.microsoft.com/office/drawing/2014/main" id="{A8FE734D-7C8F-41DE-B7AB-D37F96F4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2859088"/>
            <a:ext cx="367665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Ex. 3: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50205596-C713-48EE-8ABB-C3395EE225E8}"/>
              </a:ext>
            </a:extLst>
          </p:cNvPr>
          <p:cNvGraphicFramePr>
            <a:graphicFrameLocks noGrp="1"/>
          </p:cNvGraphicFramePr>
          <p:nvPr/>
        </p:nvGraphicFramePr>
        <p:xfrm>
          <a:off x="2511425" y="3832225"/>
          <a:ext cx="2971800" cy="6399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B)</a:t>
                      </a:r>
                    </a:p>
                  </a:txBody>
                  <a:tcPr marL="91450" marR="91450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 A</a:t>
                      </a:r>
                    </a:p>
                  </a:txBody>
                  <a:tcPr marL="91450" marR="91450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  </a:t>
                      </a: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IN" sz="1800" dirty="0"/>
                    </a:p>
                  </a:txBody>
                  <a:tcPr marL="91450" marR="91450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D6DB75-E046-4A46-B490-A0450A49A591}"/>
              </a:ext>
            </a:extLst>
          </p:cNvPr>
          <p:cNvCxnSpPr>
            <a:cxnSpLocks/>
          </p:cNvCxnSpPr>
          <p:nvPr/>
        </p:nvCxnSpPr>
        <p:spPr>
          <a:xfrm flipH="1">
            <a:off x="2584450" y="4494213"/>
            <a:ext cx="419100" cy="49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CF8D170-07FB-440F-91A0-AE368BFA7CF4}"/>
              </a:ext>
            </a:extLst>
          </p:cNvPr>
          <p:cNvGraphicFramePr>
            <a:graphicFrameLocks noGrp="1"/>
          </p:cNvGraphicFramePr>
          <p:nvPr/>
        </p:nvGraphicFramePr>
        <p:xfrm>
          <a:off x="1033463" y="4987925"/>
          <a:ext cx="3103563" cy="6399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3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A(Node D)</a:t>
                      </a:r>
                    </a:p>
                  </a:txBody>
                  <a:tcPr marL="91421" marR="91421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 B</a:t>
                      </a:r>
                    </a:p>
                  </a:txBody>
                  <a:tcPr marL="91421" marR="91421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21" marR="91421" marT="45635" marB="456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2019" name="Group 14">
            <a:extLst>
              <a:ext uri="{FF2B5EF4-FFF2-40B4-BE49-F238E27FC236}">
                <a16:creationId xmlns:a16="http://schemas.microsoft.com/office/drawing/2014/main" id="{187D2E05-C7AD-4F88-A299-D2E328469E3D}"/>
              </a:ext>
            </a:extLst>
          </p:cNvPr>
          <p:cNvGrpSpPr>
            <a:grpSpLocks/>
          </p:cNvGrpSpPr>
          <p:nvPr/>
        </p:nvGrpSpPr>
        <p:grpSpPr bwMode="auto">
          <a:xfrm>
            <a:off x="6565900" y="1312863"/>
            <a:ext cx="1892300" cy="1663700"/>
            <a:chOff x="6658908" y="897863"/>
            <a:chExt cx="1403554" cy="133581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55DC16-B9E5-425F-8955-54A1C4ACCF2B}"/>
                </a:ext>
              </a:extLst>
            </p:cNvPr>
            <p:cNvSpPr/>
            <p:nvPr/>
          </p:nvSpPr>
          <p:spPr>
            <a:xfrm>
              <a:off x="7114592" y="897863"/>
              <a:ext cx="413294" cy="65006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E89452-EE85-4BA7-89FF-7244432F155D}"/>
                </a:ext>
              </a:extLst>
            </p:cNvPr>
            <p:cNvSpPr/>
            <p:nvPr/>
          </p:nvSpPr>
          <p:spPr>
            <a:xfrm>
              <a:off x="7591471" y="1647349"/>
              <a:ext cx="470991" cy="54554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C1B3DB-EE64-413D-9AFC-ABB364ABAB25}"/>
                </a:ext>
              </a:extLst>
            </p:cNvPr>
            <p:cNvSpPr/>
            <p:nvPr/>
          </p:nvSpPr>
          <p:spPr>
            <a:xfrm>
              <a:off x="6658908" y="1583617"/>
              <a:ext cx="413295" cy="65006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205BC27-4B8F-4582-AA24-E4E733D0C267}"/>
                </a:ext>
              </a:extLst>
            </p:cNvPr>
            <p:cNvCxnSpPr>
              <a:cxnSpLocks/>
              <a:stCxn id="16" idx="3"/>
              <a:endCxn id="18" idx="7"/>
            </p:cNvCxnSpPr>
            <p:nvPr/>
          </p:nvCxnSpPr>
          <p:spPr>
            <a:xfrm flipH="1">
              <a:off x="7010974" y="1452329"/>
              <a:ext cx="163669" cy="22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AE152B1-3AAC-4207-AD69-3976C3041D19}"/>
                </a:ext>
              </a:extLst>
            </p:cNvPr>
            <p:cNvCxnSpPr>
              <a:cxnSpLocks/>
              <a:stCxn id="16" idx="5"/>
              <a:endCxn id="17" idx="0"/>
            </p:cNvCxnSpPr>
            <p:nvPr/>
          </p:nvCxnSpPr>
          <p:spPr>
            <a:xfrm>
              <a:off x="7466658" y="1452329"/>
              <a:ext cx="360308" cy="195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020" name="Group 20">
            <a:extLst>
              <a:ext uri="{FF2B5EF4-FFF2-40B4-BE49-F238E27FC236}">
                <a16:creationId xmlns:a16="http://schemas.microsoft.com/office/drawing/2014/main" id="{33BAC677-32B8-4056-9298-7345FB11C4FF}"/>
              </a:ext>
            </a:extLst>
          </p:cNvPr>
          <p:cNvGrpSpPr>
            <a:grpSpLocks/>
          </p:cNvGrpSpPr>
          <p:nvPr/>
        </p:nvGrpSpPr>
        <p:grpSpPr bwMode="auto">
          <a:xfrm>
            <a:off x="9559925" y="1376363"/>
            <a:ext cx="2038350" cy="1739900"/>
            <a:chOff x="8660734" y="937315"/>
            <a:chExt cx="1770280" cy="1297134"/>
          </a:xfrm>
        </p:grpSpPr>
        <p:grpSp>
          <p:nvGrpSpPr>
            <p:cNvPr id="42030" name="Group 21">
              <a:extLst>
                <a:ext uri="{FF2B5EF4-FFF2-40B4-BE49-F238E27FC236}">
                  <a16:creationId xmlns:a16="http://schemas.microsoft.com/office/drawing/2014/main" id="{BF3192C6-E0CE-4CA4-91C3-27B6732B75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60734" y="937315"/>
              <a:ext cx="851649" cy="1297134"/>
              <a:chOff x="8660734" y="937315"/>
              <a:chExt cx="851649" cy="1297134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B6C04E9-B3C1-4F40-9B77-B3B1EB11E1AF}"/>
                  </a:ext>
                </a:extLst>
              </p:cNvPr>
              <p:cNvSpPr/>
              <p:nvPr/>
            </p:nvSpPr>
            <p:spPr>
              <a:xfrm>
                <a:off x="9041261" y="937315"/>
                <a:ext cx="471523" cy="54441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dirty="0"/>
                  <a:t>A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F57808B-4E60-43D9-9634-B3E244D7A58B}"/>
                  </a:ext>
                </a:extLst>
              </p:cNvPr>
              <p:cNvSpPr/>
              <p:nvPr/>
            </p:nvSpPr>
            <p:spPr>
              <a:xfrm>
                <a:off x="8660734" y="1690031"/>
                <a:ext cx="471523" cy="54441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dirty="0"/>
                  <a:t>B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3F69B97-DA5D-41E2-B12E-19655B99995D}"/>
                  </a:ext>
                </a:extLst>
              </p:cNvPr>
              <p:cNvCxnSpPr>
                <a:cxnSpLocks/>
                <a:stCxn id="24" idx="3"/>
                <a:endCxn id="25" idx="0"/>
              </p:cNvCxnSpPr>
              <p:nvPr/>
            </p:nvCxnSpPr>
            <p:spPr>
              <a:xfrm flipH="1">
                <a:off x="8896496" y="1402437"/>
                <a:ext cx="213701" cy="2875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031" name="TextBox 22">
              <a:extLst>
                <a:ext uri="{FF2B5EF4-FFF2-40B4-BE49-F238E27FC236}">
                  <a16:creationId xmlns:a16="http://schemas.microsoft.com/office/drawing/2014/main" id="{F623E8E5-A670-4F65-A4B8-137C107FDC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8063" y="1483527"/>
              <a:ext cx="101295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solidFill>
                    <a:srgbClr val="FF4266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STRICTLY BINARY TREE</a:t>
              </a:r>
              <a:endParaRPr lang="en-IN" altLang="en-US" sz="1100" b="1">
                <a:solidFill>
                  <a:srgbClr val="FF426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021" name="Group 26">
            <a:extLst>
              <a:ext uri="{FF2B5EF4-FFF2-40B4-BE49-F238E27FC236}">
                <a16:creationId xmlns:a16="http://schemas.microsoft.com/office/drawing/2014/main" id="{F2C64B8C-E050-40C4-90F6-F15E1AC71A44}"/>
              </a:ext>
            </a:extLst>
          </p:cNvPr>
          <p:cNvGrpSpPr>
            <a:grpSpLocks/>
          </p:cNvGrpSpPr>
          <p:nvPr/>
        </p:nvGrpSpPr>
        <p:grpSpPr bwMode="auto">
          <a:xfrm>
            <a:off x="6134100" y="4356100"/>
            <a:ext cx="2000250" cy="1827213"/>
            <a:chOff x="8387248" y="2489121"/>
            <a:chExt cx="1510914" cy="18265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96A723B-74AE-4D9D-8C61-C0C6F6103633}"/>
                </a:ext>
              </a:extLst>
            </p:cNvPr>
            <p:cNvSpPr/>
            <p:nvPr/>
          </p:nvSpPr>
          <p:spPr>
            <a:xfrm>
              <a:off x="9426901" y="2489121"/>
              <a:ext cx="471261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6C8F59-B34F-4C46-B1ED-59E8198B08B7}"/>
                </a:ext>
              </a:extLst>
            </p:cNvPr>
            <p:cNvSpPr/>
            <p:nvPr/>
          </p:nvSpPr>
          <p:spPr>
            <a:xfrm>
              <a:off x="9016796" y="3073114"/>
              <a:ext cx="471261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689654-0464-4EE3-95BB-5D1CBBD2F0E2}"/>
                </a:ext>
              </a:extLst>
            </p:cNvPr>
            <p:cNvSpPr/>
            <p:nvPr/>
          </p:nvSpPr>
          <p:spPr>
            <a:xfrm>
              <a:off x="8726604" y="3771365"/>
              <a:ext cx="471261" cy="5443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34119D-E62F-483E-8FE9-C666A92B0892}"/>
                </a:ext>
              </a:extLst>
            </p:cNvPr>
            <p:cNvCxnSpPr>
              <a:stCxn id="28" idx="3"/>
              <a:endCxn id="29" idx="7"/>
            </p:cNvCxnSpPr>
            <p:nvPr/>
          </p:nvCxnSpPr>
          <p:spPr>
            <a:xfrm flipH="1">
              <a:off x="9419706" y="2954094"/>
              <a:ext cx="76745" cy="198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05B2907-0057-41FE-A577-97963DC4682A}"/>
                </a:ext>
              </a:extLst>
            </p:cNvPr>
            <p:cNvCxnSpPr>
              <a:stCxn id="29" idx="3"/>
              <a:endCxn id="30" idx="0"/>
            </p:cNvCxnSpPr>
            <p:nvPr/>
          </p:nvCxnSpPr>
          <p:spPr>
            <a:xfrm flipH="1">
              <a:off x="8961636" y="3538086"/>
              <a:ext cx="124710" cy="233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029" name="TextBox 32">
              <a:extLst>
                <a:ext uri="{FF2B5EF4-FFF2-40B4-BE49-F238E27FC236}">
                  <a16:creationId xmlns:a16="http://schemas.microsoft.com/office/drawing/2014/main" id="{EF4F02E2-3CDD-428A-A91E-5B799E1C8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7248" y="2582456"/>
              <a:ext cx="101295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100" b="1">
                  <a:solidFill>
                    <a:srgbClr val="FF4266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SKEWED BINARY TREE</a:t>
              </a:r>
              <a:endParaRPr lang="en-IN" altLang="en-US" sz="1100" b="1">
                <a:solidFill>
                  <a:srgbClr val="FF4266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7A0501E-F100-4380-AAE3-5FEC844C3C1C}"/>
              </a:ext>
            </a:extLst>
          </p:cNvPr>
          <p:cNvSpPr/>
          <p:nvPr/>
        </p:nvSpPr>
        <p:spPr>
          <a:xfrm>
            <a:off x="9879013" y="4714875"/>
            <a:ext cx="471487" cy="5461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dirty="0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25742-D21A-44B5-BE8E-9F83B11E57B9}"/>
              </a:ext>
            </a:extLst>
          </p:cNvPr>
          <p:cNvSpPr txBox="1"/>
          <p:nvPr/>
        </p:nvSpPr>
        <p:spPr>
          <a:xfrm>
            <a:off x="3403600" y="220663"/>
            <a:ext cx="50307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6">
            <a:extLst>
              <a:ext uri="{FF2B5EF4-FFF2-40B4-BE49-F238E27FC236}">
                <a16:creationId xmlns:a16="http://schemas.microsoft.com/office/drawing/2014/main" id="{D08B46E0-5BAF-44CC-8F73-298A036E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1282700"/>
            <a:ext cx="9847262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03133"/>
                </a:solidFill>
                <a:latin typeface="-apple-system"/>
              </a:rPr>
              <a:t>Benefits of Binary Trees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b="1">
              <a:solidFill>
                <a:srgbClr val="303133"/>
              </a:solidFill>
              <a:latin typeface="-apple-system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solidFill>
                  <a:srgbClr val="303133"/>
                </a:solidFill>
                <a:latin typeface="proxima_novaregular"/>
              </a:rPr>
              <a:t> An ideal way to store data in a hierarchical way.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solidFill>
                  <a:srgbClr val="303133"/>
                </a:solidFill>
                <a:latin typeface="proxima_novaregular"/>
              </a:rPr>
              <a:t> Reflect structural relationships that exist in the given data set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solidFill>
                  <a:srgbClr val="303133"/>
                </a:solidFill>
                <a:latin typeface="proxima_novaregular"/>
              </a:rPr>
              <a:t> Make insertion and deletion faster than list and Array pattern.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solidFill>
                  <a:srgbClr val="303133"/>
                </a:solidFill>
                <a:latin typeface="proxima_novaregular"/>
              </a:rPr>
              <a:t> A flexible way of holding and moving data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solidFill>
                  <a:srgbClr val="303133"/>
                </a:solidFill>
                <a:latin typeface="proxima_novaregular"/>
              </a:rPr>
              <a:t> Used to store as many nodes as possible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solidFill>
                  <a:srgbClr val="303133"/>
                </a:solidFill>
                <a:latin typeface="proxima_novaregular"/>
              </a:rPr>
              <a:t> Faster than linked lists and slower than arrays when we try to accessing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8CBC7-4706-4A5E-8063-A27B0E41A2E4}"/>
              </a:ext>
            </a:extLst>
          </p:cNvPr>
          <p:cNvSpPr txBox="1"/>
          <p:nvPr/>
        </p:nvSpPr>
        <p:spPr>
          <a:xfrm>
            <a:off x="3403600" y="220663"/>
            <a:ext cx="50307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A6F79D-D703-4151-8F01-FAE85565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65" y="219075"/>
            <a:ext cx="10094912" cy="654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3005ACBB-F13F-4692-BC02-5F14706A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550988"/>
            <a:ext cx="844867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91545-FBAF-46D5-8153-B47D4BDBC841}"/>
              </a:ext>
            </a:extLst>
          </p:cNvPr>
          <p:cNvSpPr txBox="1"/>
          <p:nvPr/>
        </p:nvSpPr>
        <p:spPr>
          <a:xfrm>
            <a:off x="3389313" y="220663"/>
            <a:ext cx="58547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TREES - TYPES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AE3AA5A2-596D-4631-AB94-5067AF02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IN" altLang="en-US"/>
            </a:br>
            <a:br>
              <a:rPr lang="en-IN" altLang="en-US"/>
            </a:br>
            <a:br>
              <a:rPr lang="en-IN" altLang="en-US"/>
            </a:br>
            <a:br>
              <a:rPr lang="en-IN" altLang="en-US"/>
            </a:br>
            <a:r>
              <a:rPr lang="en-IN" altLang="en-US"/>
              <a:t>Special Binary Tree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50668DB4-2DF7-46A8-90D2-4C0386E6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213"/>
            <a:ext cx="10515600" cy="4730750"/>
          </a:xfrm>
        </p:spPr>
        <p:txBody>
          <a:bodyPr/>
          <a:lstStyle/>
          <a:p>
            <a:pPr eaLnBrk="1" hangingPunct="1"/>
            <a:endParaRPr lang="en-IN" altLang="en-US"/>
          </a:p>
          <a:p>
            <a:pPr eaLnBrk="1" hangingPunct="1"/>
            <a:endParaRPr lang="en-IN" altLang="en-US"/>
          </a:p>
          <a:p>
            <a:pPr eaLnBrk="1" hangingPunct="1"/>
            <a:r>
              <a:rPr lang="en-IN" altLang="en-US"/>
              <a:t>Skewed Tree</a:t>
            </a:r>
          </a:p>
          <a:p>
            <a:pPr lvl="1" eaLnBrk="1" hangingPunct="1"/>
            <a:r>
              <a:rPr lang="en-IN" altLang="en-US"/>
              <a:t>Left Skewed</a:t>
            </a:r>
          </a:p>
          <a:p>
            <a:pPr lvl="1" eaLnBrk="1" hangingPunct="1"/>
            <a:r>
              <a:rPr lang="en-IN" altLang="en-US"/>
              <a:t>Right Skewed</a:t>
            </a:r>
          </a:p>
          <a:p>
            <a:pPr eaLnBrk="1" hangingPunct="1"/>
            <a:r>
              <a:rPr lang="en-IN" altLang="en-US"/>
              <a:t>Complete Binary Tree – all levels complete, except last with left nodes</a:t>
            </a:r>
          </a:p>
          <a:p>
            <a:pPr eaLnBrk="1" hangingPunct="1"/>
            <a:r>
              <a:rPr lang="en-IN" altLang="en-US"/>
              <a:t>Full Binary Tree – complete at all levels (with 2 nodes)</a:t>
            </a:r>
          </a:p>
          <a:p>
            <a:pPr eaLnBrk="1" hangingPunct="1"/>
            <a:r>
              <a:rPr lang="en-IN" altLang="en-US"/>
              <a:t>Perfect Binary tree – all leaves at the same level</a:t>
            </a:r>
          </a:p>
          <a:p>
            <a:pPr eaLnBrk="1" hangingPunct="1"/>
            <a:r>
              <a:rPr lang="en-IN" altLang="en-US"/>
              <a:t>Rooted Binary Tree – only root is allowed to have degree 2 others &lt;2</a:t>
            </a:r>
          </a:p>
        </p:txBody>
      </p:sp>
      <p:sp>
        <p:nvSpPr>
          <p:cNvPr id="33796" name="Date Placeholder 3">
            <a:extLst>
              <a:ext uri="{FF2B5EF4-FFF2-40B4-BE49-F238E27FC236}">
                <a16:creationId xmlns:a16="http://schemas.microsoft.com/office/drawing/2014/main" id="{C28694F3-6207-47D5-9E1D-48CCF771CA0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SCSA 1304 - Unit I</a:t>
            </a:r>
            <a:endParaRPr lang="es-ES" altLang="en-US"/>
          </a:p>
        </p:txBody>
      </p:sp>
      <p:sp>
        <p:nvSpPr>
          <p:cNvPr id="33797" name="Footer Placeholder 4">
            <a:extLst>
              <a:ext uri="{FF2B5EF4-FFF2-40B4-BE49-F238E27FC236}">
                <a16:creationId xmlns:a16="http://schemas.microsoft.com/office/drawing/2014/main" id="{AFCFCBF7-3949-4F58-8B96-8F29B3DD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School of Computing</a:t>
            </a:r>
          </a:p>
        </p:txBody>
      </p:sp>
      <p:sp>
        <p:nvSpPr>
          <p:cNvPr id="45062" name="Slide Number Placeholder 5">
            <a:extLst>
              <a:ext uri="{FF2B5EF4-FFF2-40B4-BE49-F238E27FC236}">
                <a16:creationId xmlns:a16="http://schemas.microsoft.com/office/drawing/2014/main" id="{7BA8ED80-BB8F-42DC-A266-37DCA383CF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7CEDF539-2B82-4C6B-9C7F-371E600F2530}" type="slidenum">
              <a:rPr lang="es-ES" altLang="en-US" sz="1200" smtClean="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31</a:t>
            </a:fld>
            <a:endParaRPr lang="es-ES" altLang="en-US" sz="1200">
              <a:solidFill>
                <a:srgbClr val="898989"/>
              </a:solidFill>
            </a:endParaRPr>
          </a:p>
        </p:txBody>
      </p:sp>
      <p:pic>
        <p:nvPicPr>
          <p:cNvPr id="45063" name="Picture 7">
            <a:extLst>
              <a:ext uri="{FF2B5EF4-FFF2-40B4-BE49-F238E27FC236}">
                <a16:creationId xmlns:a16="http://schemas.microsoft.com/office/drawing/2014/main" id="{ED467180-872B-41CC-B0DD-C89ED8EC6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4">
            <a:extLst>
              <a:ext uri="{FF2B5EF4-FFF2-40B4-BE49-F238E27FC236}">
                <a16:creationId xmlns:a16="http://schemas.microsoft.com/office/drawing/2014/main" id="{3DC501CD-BB3E-43B0-8E63-EA55C9429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138238"/>
            <a:ext cx="66675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765528-480F-4791-ACF0-07E5FF489AF6}"/>
              </a:ext>
            </a:extLst>
          </p:cNvPr>
          <p:cNvSpPr txBox="1"/>
          <p:nvPr/>
        </p:nvSpPr>
        <p:spPr>
          <a:xfrm>
            <a:off x="3389313" y="220663"/>
            <a:ext cx="58547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STRICTLY BINARY TREES</a:t>
            </a:r>
          </a:p>
        </p:txBody>
      </p:sp>
      <p:sp>
        <p:nvSpPr>
          <p:cNvPr id="46084" name="TextBox 3">
            <a:extLst>
              <a:ext uri="{FF2B5EF4-FFF2-40B4-BE49-F238E27FC236}">
                <a16:creationId xmlns:a16="http://schemas.microsoft.com/office/drawing/2014/main" id="{BFB73E6F-8DBB-47AF-8732-ACF082B47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5995988"/>
            <a:ext cx="116554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333333"/>
                </a:solidFill>
                <a:latin typeface="Open Sans"/>
              </a:rPr>
              <a:t>Strictly binary tree is also called as </a:t>
            </a:r>
            <a:r>
              <a:rPr lang="en-US" altLang="en-US" sz="1800" b="1">
                <a:solidFill>
                  <a:srgbClr val="333333"/>
                </a:solidFill>
                <a:latin typeface="Open Sans"/>
              </a:rPr>
              <a:t>Full Binary Tree</a:t>
            </a:r>
            <a:r>
              <a:rPr lang="en-US" altLang="en-US" sz="1800">
                <a:solidFill>
                  <a:srgbClr val="333333"/>
                </a:solidFill>
                <a:latin typeface="Open Sans"/>
              </a:rPr>
              <a:t> or </a:t>
            </a:r>
            <a:r>
              <a:rPr lang="en-US" altLang="en-US" sz="1800" b="1">
                <a:solidFill>
                  <a:srgbClr val="333333"/>
                </a:solidFill>
                <a:latin typeface="Open Sans"/>
              </a:rPr>
              <a:t>Proper Binary Tree</a:t>
            </a:r>
            <a:r>
              <a:rPr lang="en-US" altLang="en-US" sz="1800">
                <a:solidFill>
                  <a:srgbClr val="333333"/>
                </a:solidFill>
                <a:latin typeface="Open Sans"/>
              </a:rPr>
              <a:t> or </a:t>
            </a:r>
            <a:r>
              <a:rPr lang="en-US" altLang="en-US" sz="1800" b="1">
                <a:solidFill>
                  <a:srgbClr val="333333"/>
                </a:solidFill>
                <a:latin typeface="Open Sans"/>
              </a:rPr>
              <a:t>2-Tree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333333"/>
                </a:solidFill>
                <a:latin typeface="Open Sans"/>
              </a:rPr>
              <a:t>A binary tree in which every node has either two or zero number of children is called Strictly Binary Tree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srgbClr val="333333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C2CF75-18CE-4404-9CFF-0A3161246C7A}"/>
              </a:ext>
            </a:extLst>
          </p:cNvPr>
          <p:cNvSpPr txBox="1"/>
          <p:nvPr/>
        </p:nvSpPr>
        <p:spPr>
          <a:xfrm>
            <a:off x="3389313" y="220663"/>
            <a:ext cx="58547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PERFECT BINARY TREES</a:t>
            </a:r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984ABFCE-26C9-4CC4-A28E-9CC23A879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714500"/>
            <a:ext cx="6324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5">
            <a:extLst>
              <a:ext uri="{FF2B5EF4-FFF2-40B4-BE49-F238E27FC236}">
                <a16:creationId xmlns:a16="http://schemas.microsoft.com/office/drawing/2014/main" id="{77AE8566-2668-471D-975C-92734CB3A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" y="5984875"/>
            <a:ext cx="11657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303133"/>
                </a:solidFill>
                <a:latin typeface="proxima_novaregular"/>
              </a:rPr>
              <a:t>Perfect binary trees are binary trees whose leaves are present at the same level and whose internal nodes carry two children. </a:t>
            </a:r>
            <a:endParaRPr lang="en-US" altLang="en-US"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98B700-E422-417C-A50D-8225D3EC7DB0}"/>
              </a:ext>
            </a:extLst>
          </p:cNvPr>
          <p:cNvSpPr txBox="1"/>
          <p:nvPr/>
        </p:nvSpPr>
        <p:spPr>
          <a:xfrm>
            <a:off x="2771775" y="134938"/>
            <a:ext cx="704373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COMPLETE BINARY TREES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691A7BAB-9636-432B-AFF1-E1F92E51D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1076325"/>
            <a:ext cx="8229600" cy="510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5">
            <a:extLst>
              <a:ext uri="{FF2B5EF4-FFF2-40B4-BE49-F238E27FC236}">
                <a16:creationId xmlns:a16="http://schemas.microsoft.com/office/drawing/2014/main" id="{432A6BCC-8F8F-4858-9CDE-406E1B0B6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43625"/>
            <a:ext cx="1219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333333"/>
                </a:solidFill>
                <a:latin typeface="Open Sans"/>
              </a:rPr>
              <a:t>A binary tree in which every internal node has exactly two children and all leaf nodes are at same level is called Complete Binary Tree.</a:t>
            </a:r>
            <a:endParaRPr lang="en-US" altLang="en-US" sz="1800">
              <a:solidFill>
                <a:srgbClr val="333333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A54F6C99-31F0-4AF9-A4ED-60E50459B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088" y="20638"/>
            <a:ext cx="9775825" cy="1325562"/>
          </a:xfrm>
        </p:spPr>
        <p:txBody>
          <a:bodyPr/>
          <a:lstStyle/>
          <a:p>
            <a:pPr algn="ctr" eaLnBrk="1" hangingPunct="1"/>
            <a:r>
              <a:rPr lang="en-IN" altLang="en-US" sz="4000" b="1">
                <a:solidFill>
                  <a:srgbClr val="E00D50"/>
                </a:solidFill>
                <a:latin typeface="Raleway"/>
              </a:rPr>
              <a:t>LEFT</a:t>
            </a:r>
            <a:r>
              <a:rPr lang="en-IN" altLang="en-US"/>
              <a:t> </a:t>
            </a:r>
            <a:r>
              <a:rPr lang="en-IN" altLang="en-US" sz="4000" b="1">
                <a:solidFill>
                  <a:srgbClr val="E00D50"/>
                </a:solidFill>
                <a:latin typeface="Raleway"/>
              </a:rPr>
              <a:t>SKEWED TREE</a:t>
            </a:r>
          </a:p>
        </p:txBody>
      </p:sp>
      <p:sp>
        <p:nvSpPr>
          <p:cNvPr id="34820" name="Footer Placeholder 4">
            <a:extLst>
              <a:ext uri="{FF2B5EF4-FFF2-40B4-BE49-F238E27FC236}">
                <a16:creationId xmlns:a16="http://schemas.microsoft.com/office/drawing/2014/main" id="{265DC3A4-35FA-4EC4-9FB0-58CD9FC8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SCSA1304</a:t>
            </a:r>
          </a:p>
        </p:txBody>
      </p:sp>
      <p:sp>
        <p:nvSpPr>
          <p:cNvPr id="52228" name="Slide Number Placeholder 5">
            <a:extLst>
              <a:ext uri="{FF2B5EF4-FFF2-40B4-BE49-F238E27FC236}">
                <a16:creationId xmlns:a16="http://schemas.microsoft.com/office/drawing/2014/main" id="{727C84CB-CE82-4B20-A549-5F1B6715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9B24DF9A-729B-4149-BDC6-3F11709B4DE0}" type="slidenum">
              <a:rPr lang="es-E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35</a:t>
            </a:fld>
            <a:endParaRPr lang="es-ES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52229" name="Group 1">
            <a:extLst>
              <a:ext uri="{FF2B5EF4-FFF2-40B4-BE49-F238E27FC236}">
                <a16:creationId xmlns:a16="http://schemas.microsoft.com/office/drawing/2014/main" id="{132B77C9-0550-4ABA-B173-8AB1BB2546EC}"/>
              </a:ext>
            </a:extLst>
          </p:cNvPr>
          <p:cNvGrpSpPr>
            <a:grpSpLocks/>
          </p:cNvGrpSpPr>
          <p:nvPr/>
        </p:nvGrpSpPr>
        <p:grpSpPr bwMode="auto">
          <a:xfrm>
            <a:off x="2767013" y="1492250"/>
            <a:ext cx="3108325" cy="4583113"/>
            <a:chOff x="1989138" y="718765"/>
            <a:chExt cx="3108044" cy="45818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E4C084-B882-4C49-BC1D-73FBE20D1D64}"/>
                </a:ext>
              </a:extLst>
            </p:cNvPr>
            <p:cNvSpPr/>
            <p:nvPr/>
          </p:nvSpPr>
          <p:spPr bwMode="auto">
            <a:xfrm>
              <a:off x="4182865" y="718765"/>
              <a:ext cx="914317" cy="9141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A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1097FB-B65B-4119-BFAE-D3835B2E2FB2}"/>
                </a:ext>
              </a:extLst>
            </p:cNvPr>
            <p:cNvSpPr/>
            <p:nvPr/>
          </p:nvSpPr>
          <p:spPr bwMode="auto">
            <a:xfrm>
              <a:off x="3268547" y="1939229"/>
              <a:ext cx="914317" cy="9141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B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8479AD-94EB-46BB-95C0-33B79E941538}"/>
                </a:ext>
              </a:extLst>
            </p:cNvPr>
            <p:cNvSpPr/>
            <p:nvPr/>
          </p:nvSpPr>
          <p:spPr bwMode="auto">
            <a:xfrm>
              <a:off x="2695511" y="3142235"/>
              <a:ext cx="914317" cy="9141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84DBD2-0DAD-4E72-B623-0A3AB94AF4E9}"/>
                </a:ext>
              </a:extLst>
            </p:cNvPr>
            <p:cNvSpPr/>
            <p:nvPr/>
          </p:nvSpPr>
          <p:spPr bwMode="auto">
            <a:xfrm>
              <a:off x="1989138" y="4386505"/>
              <a:ext cx="914317" cy="91415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7229035-59B8-429A-8CDD-739383182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51111" y="1471041"/>
              <a:ext cx="347631" cy="591981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68D2CC-1E44-44D7-B8A7-A7D2E503A300}"/>
                </a:ext>
              </a:extLst>
            </p:cNvPr>
            <p:cNvCxnSpPr>
              <a:cxnSpLocks/>
              <a:endCxn id="14" idx="0"/>
            </p:cNvCxnSpPr>
            <p:nvPr/>
          </p:nvCxnSpPr>
          <p:spPr bwMode="auto">
            <a:xfrm flipH="1">
              <a:off x="3152670" y="2696266"/>
              <a:ext cx="333345" cy="44597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9A657D-0C6A-414D-8179-D12277CD577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0263" y="3856421"/>
              <a:ext cx="371441" cy="530084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8D6BB154-A9BA-4936-934C-E31C9BEF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3" y="160338"/>
            <a:ext cx="9775825" cy="1141412"/>
          </a:xfrm>
        </p:spPr>
        <p:txBody>
          <a:bodyPr/>
          <a:lstStyle/>
          <a:p>
            <a:pPr algn="ctr" eaLnBrk="1" hangingPunct="1"/>
            <a:r>
              <a:rPr lang="en-IN" altLang="en-US" sz="4000" b="1">
                <a:solidFill>
                  <a:srgbClr val="E00D50"/>
                </a:solidFill>
                <a:latin typeface="Raleway"/>
              </a:rPr>
              <a:t>RIGHT</a:t>
            </a:r>
            <a:r>
              <a:rPr lang="en-IN" altLang="en-US"/>
              <a:t> </a:t>
            </a:r>
            <a:r>
              <a:rPr lang="en-IN" altLang="en-US" sz="4000" b="1">
                <a:solidFill>
                  <a:srgbClr val="E00D50"/>
                </a:solidFill>
                <a:latin typeface="Raleway"/>
              </a:rPr>
              <a:t>SKEWED TREE</a:t>
            </a:r>
          </a:p>
        </p:txBody>
      </p:sp>
      <p:sp>
        <p:nvSpPr>
          <p:cNvPr id="35844" name="Footer Placeholder 4">
            <a:extLst>
              <a:ext uri="{FF2B5EF4-FFF2-40B4-BE49-F238E27FC236}">
                <a16:creationId xmlns:a16="http://schemas.microsoft.com/office/drawing/2014/main" id="{166FA15D-3D44-4EC1-9622-C5579EEF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SCSA1304</a:t>
            </a:r>
          </a:p>
        </p:txBody>
      </p:sp>
      <p:sp>
        <p:nvSpPr>
          <p:cNvPr id="53252" name="Slide Number Placeholder 5">
            <a:extLst>
              <a:ext uri="{FF2B5EF4-FFF2-40B4-BE49-F238E27FC236}">
                <a16:creationId xmlns:a16="http://schemas.microsoft.com/office/drawing/2014/main" id="{8932744D-6A19-449D-9C9D-51BB7BAE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54EE2DE6-F8F3-44B4-ACA7-9CE939970EF8}" type="slidenum">
              <a:rPr lang="es-E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36</a:t>
            </a:fld>
            <a:endParaRPr lang="es-ES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53253" name="Group 1">
            <a:extLst>
              <a:ext uri="{FF2B5EF4-FFF2-40B4-BE49-F238E27FC236}">
                <a16:creationId xmlns:a16="http://schemas.microsoft.com/office/drawing/2014/main" id="{51607FC0-C797-4CAF-ADD9-827103BE0F5B}"/>
              </a:ext>
            </a:extLst>
          </p:cNvPr>
          <p:cNvGrpSpPr>
            <a:grpSpLocks/>
          </p:cNvGrpSpPr>
          <p:nvPr/>
        </p:nvGrpSpPr>
        <p:grpSpPr bwMode="auto">
          <a:xfrm>
            <a:off x="3838575" y="1168400"/>
            <a:ext cx="5619750" cy="4572000"/>
            <a:chOff x="2314575" y="1168400"/>
            <a:chExt cx="5619750" cy="4572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2416C6-0E58-4285-98A5-CA44A8EE3888}"/>
                </a:ext>
              </a:extLst>
            </p:cNvPr>
            <p:cNvSpPr/>
            <p:nvPr/>
          </p:nvSpPr>
          <p:spPr bwMode="auto">
            <a:xfrm>
              <a:off x="2314575" y="11684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A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F4B2D7-9B32-4A24-B347-57447C2F414D}"/>
                </a:ext>
              </a:extLst>
            </p:cNvPr>
            <p:cNvSpPr/>
            <p:nvPr/>
          </p:nvSpPr>
          <p:spPr bwMode="auto">
            <a:xfrm>
              <a:off x="3441700" y="20828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B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647343-1516-4440-ACA4-4AF396F88582}"/>
                </a:ext>
              </a:extLst>
            </p:cNvPr>
            <p:cNvSpPr/>
            <p:nvPr/>
          </p:nvSpPr>
          <p:spPr bwMode="auto">
            <a:xfrm>
              <a:off x="4635500" y="29972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D6D226-C421-44D7-8002-A75A2CB6540A}"/>
                </a:ext>
              </a:extLst>
            </p:cNvPr>
            <p:cNvSpPr/>
            <p:nvPr/>
          </p:nvSpPr>
          <p:spPr bwMode="auto">
            <a:xfrm>
              <a:off x="5795963" y="39116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D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BAD6808-0278-46F7-B3E2-F4988CEFC3C1}"/>
                </a:ext>
              </a:extLst>
            </p:cNvPr>
            <p:cNvSpPr/>
            <p:nvPr/>
          </p:nvSpPr>
          <p:spPr bwMode="auto">
            <a:xfrm>
              <a:off x="7019925" y="4826000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E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61F1DB-9427-44BF-B7B1-636D50EAE2A6}"/>
                </a:ext>
              </a:extLst>
            </p:cNvPr>
            <p:cNvCxnSpPr>
              <a:stCxn id="12" idx="5"/>
              <a:endCxn id="13" idx="1"/>
            </p:cNvCxnSpPr>
            <p:nvPr/>
          </p:nvCxnSpPr>
          <p:spPr>
            <a:xfrm>
              <a:off x="3095625" y="1947863"/>
              <a:ext cx="479425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69DA57-E638-45BA-80C6-C3F66413C4DA}"/>
                </a:ext>
              </a:extLst>
            </p:cNvPr>
            <p:cNvCxnSpPr>
              <a:stCxn id="13" idx="5"/>
              <a:endCxn id="14" idx="1"/>
            </p:cNvCxnSpPr>
            <p:nvPr/>
          </p:nvCxnSpPr>
          <p:spPr>
            <a:xfrm>
              <a:off x="4222750" y="2862263"/>
              <a:ext cx="546100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1ABC34-53D7-41D9-A2AF-FF7D4ED4DAF5}"/>
                </a:ext>
              </a:extLst>
            </p:cNvPr>
            <p:cNvCxnSpPr>
              <a:stCxn id="14" idx="5"/>
              <a:endCxn id="15" idx="1"/>
            </p:cNvCxnSpPr>
            <p:nvPr/>
          </p:nvCxnSpPr>
          <p:spPr>
            <a:xfrm>
              <a:off x="5416550" y="3776663"/>
              <a:ext cx="512763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8D287A-7BE1-44B4-B3FF-747CFA4770A5}"/>
                </a:ext>
              </a:extLst>
            </p:cNvPr>
            <p:cNvCxnSpPr>
              <a:stCxn id="15" idx="5"/>
              <a:endCxn id="26" idx="1"/>
            </p:cNvCxnSpPr>
            <p:nvPr/>
          </p:nvCxnSpPr>
          <p:spPr>
            <a:xfrm>
              <a:off x="6577013" y="4691063"/>
              <a:ext cx="577850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04DBF4-AB75-4A6C-A572-F02465DBBA2B}"/>
              </a:ext>
            </a:extLst>
          </p:cNvPr>
          <p:cNvSpPr txBox="1"/>
          <p:nvPr/>
        </p:nvSpPr>
        <p:spPr>
          <a:xfrm>
            <a:off x="2346325" y="107950"/>
            <a:ext cx="80629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F45A7-5868-4FEE-A1D8-782CBFD749D1}"/>
              </a:ext>
            </a:extLst>
          </p:cNvPr>
          <p:cNvSpPr txBox="1"/>
          <p:nvPr/>
        </p:nvSpPr>
        <p:spPr>
          <a:xfrm>
            <a:off x="833438" y="1095375"/>
            <a:ext cx="110871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No. of nodes possible at any level is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[2 power (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</a:t>
            </a: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(2^i)</a:t>
            </a:r>
          </a:p>
        </p:txBody>
      </p:sp>
      <p:grpSp>
        <p:nvGrpSpPr>
          <p:cNvPr id="54276" name="Group 33">
            <a:extLst>
              <a:ext uri="{FF2B5EF4-FFF2-40B4-BE49-F238E27FC236}">
                <a16:creationId xmlns:a16="http://schemas.microsoft.com/office/drawing/2014/main" id="{F1D5D725-A444-437B-AA63-AC8A6942B2A1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2176463"/>
            <a:ext cx="9898063" cy="3319462"/>
            <a:chOff x="1476726" y="1826036"/>
            <a:chExt cx="9898008" cy="264710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D062B69-E8B1-409A-9F1A-E5F77823FBD8}"/>
                </a:ext>
              </a:extLst>
            </p:cNvPr>
            <p:cNvSpPr/>
            <p:nvPr/>
          </p:nvSpPr>
          <p:spPr>
            <a:xfrm>
              <a:off x="3224554" y="1826036"/>
              <a:ext cx="476247" cy="472199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06B9119-5C2D-4140-A0F8-8A5892618C69}"/>
                </a:ext>
              </a:extLst>
            </p:cNvPr>
            <p:cNvSpPr/>
            <p:nvPr/>
          </p:nvSpPr>
          <p:spPr>
            <a:xfrm>
              <a:off x="2819744" y="2234938"/>
              <a:ext cx="477835" cy="492455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93444CD-C04D-43AD-8244-0A6E86356F17}"/>
                </a:ext>
              </a:extLst>
            </p:cNvPr>
            <p:cNvSpPr/>
            <p:nvPr/>
          </p:nvSpPr>
          <p:spPr>
            <a:xfrm>
              <a:off x="3596027" y="2267852"/>
              <a:ext cx="457197" cy="45447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971817-A73A-4832-90B9-50421A9FE564}"/>
                </a:ext>
              </a:extLst>
            </p:cNvPr>
            <p:cNvSpPr/>
            <p:nvPr/>
          </p:nvSpPr>
          <p:spPr>
            <a:xfrm>
              <a:off x="1625950" y="3893333"/>
              <a:ext cx="458785" cy="45447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CA2B016-53BE-4B72-A747-84E2C61C0872}"/>
                </a:ext>
              </a:extLst>
            </p:cNvPr>
            <p:cNvSpPr/>
            <p:nvPr/>
          </p:nvSpPr>
          <p:spPr>
            <a:xfrm>
              <a:off x="2703857" y="3309730"/>
              <a:ext cx="458784" cy="45321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9540CB-0B8C-4149-B979-BDA6B052CC85}"/>
                </a:ext>
              </a:extLst>
            </p:cNvPr>
            <p:cNvSpPr/>
            <p:nvPr/>
          </p:nvSpPr>
          <p:spPr>
            <a:xfrm>
              <a:off x="3091205" y="2788158"/>
              <a:ext cx="457197" cy="45321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D57E0C2-BEA2-4534-B058-24AD7B211732}"/>
                </a:ext>
              </a:extLst>
            </p:cNvPr>
            <p:cNvSpPr/>
            <p:nvPr/>
          </p:nvSpPr>
          <p:spPr>
            <a:xfrm>
              <a:off x="2246660" y="3893333"/>
              <a:ext cx="458784" cy="45447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D3487F-0476-41F7-9729-0CAB4F1673EA}"/>
                </a:ext>
              </a:extLst>
            </p:cNvPr>
            <p:cNvSpPr/>
            <p:nvPr/>
          </p:nvSpPr>
          <p:spPr>
            <a:xfrm>
              <a:off x="1983136" y="3310995"/>
              <a:ext cx="457197" cy="45447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55B4957-47A5-4D17-A2E2-AC4CDD584584}"/>
                </a:ext>
              </a:extLst>
            </p:cNvPr>
            <p:cNvSpPr/>
            <p:nvPr/>
          </p:nvSpPr>
          <p:spPr>
            <a:xfrm>
              <a:off x="2400646" y="2769169"/>
              <a:ext cx="430211" cy="436753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73DDD4-20A5-4061-A86C-B76090793CB1}"/>
                </a:ext>
              </a:extLst>
            </p:cNvPr>
            <p:cNvCxnSpPr>
              <a:cxnSpLocks/>
              <a:stCxn id="35" idx="3"/>
              <a:endCxn id="36" idx="7"/>
            </p:cNvCxnSpPr>
            <p:nvPr/>
          </p:nvCxnSpPr>
          <p:spPr>
            <a:xfrm flipH="1">
              <a:off x="3227729" y="2229874"/>
              <a:ext cx="66675" cy="7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E5FB178-A5EF-4F7B-B887-BD9FEC24A331}"/>
                </a:ext>
              </a:extLst>
            </p:cNvPr>
            <p:cNvCxnSpPr>
              <a:cxnSpLocks/>
              <a:stCxn id="35" idx="5"/>
              <a:endCxn id="37" idx="1"/>
            </p:cNvCxnSpPr>
            <p:nvPr/>
          </p:nvCxnSpPr>
          <p:spPr>
            <a:xfrm>
              <a:off x="3630952" y="2229874"/>
              <a:ext cx="31750" cy="105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992033A-14D0-4C6C-B8E9-ADF63764FB5E}"/>
                </a:ext>
              </a:extLst>
            </p:cNvPr>
            <p:cNvCxnSpPr>
              <a:cxnSpLocks/>
              <a:stCxn id="36" idx="3"/>
              <a:endCxn id="43" idx="7"/>
            </p:cNvCxnSpPr>
            <p:nvPr/>
          </p:nvCxnSpPr>
          <p:spPr>
            <a:xfrm flipH="1">
              <a:off x="2767357" y="2655233"/>
              <a:ext cx="122236" cy="177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BC7B1F1-6E8E-4368-AAE9-84AA6916E28E}"/>
                </a:ext>
              </a:extLst>
            </p:cNvPr>
            <p:cNvCxnSpPr>
              <a:cxnSpLocks/>
              <a:stCxn id="36" idx="5"/>
              <a:endCxn id="40" idx="0"/>
            </p:cNvCxnSpPr>
            <p:nvPr/>
          </p:nvCxnSpPr>
          <p:spPr>
            <a:xfrm>
              <a:off x="3227729" y="2655233"/>
              <a:ext cx="92074" cy="132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D17770-9B13-4CE8-86DE-698180F6A5AF}"/>
                </a:ext>
              </a:extLst>
            </p:cNvPr>
            <p:cNvCxnSpPr>
              <a:cxnSpLocks/>
              <a:stCxn id="43" idx="3"/>
              <a:endCxn id="42" idx="7"/>
            </p:cNvCxnSpPr>
            <p:nvPr/>
          </p:nvCxnSpPr>
          <p:spPr>
            <a:xfrm flipH="1">
              <a:off x="2373659" y="3141358"/>
              <a:ext cx="88900" cy="235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62D4AD-A817-4403-9963-42B1907CC035}"/>
                </a:ext>
              </a:extLst>
            </p:cNvPr>
            <p:cNvCxnSpPr>
              <a:cxnSpLocks/>
              <a:stCxn id="43" idx="5"/>
              <a:endCxn id="39" idx="0"/>
            </p:cNvCxnSpPr>
            <p:nvPr/>
          </p:nvCxnSpPr>
          <p:spPr>
            <a:xfrm>
              <a:off x="2767357" y="3141358"/>
              <a:ext cx="166686" cy="168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8230275-D524-4D0F-9335-5870C6FDD20F}"/>
                </a:ext>
              </a:extLst>
            </p:cNvPr>
            <p:cNvCxnSpPr>
              <a:stCxn id="42" idx="3"/>
              <a:endCxn id="38" idx="0"/>
            </p:cNvCxnSpPr>
            <p:nvPr/>
          </p:nvCxnSpPr>
          <p:spPr>
            <a:xfrm flipH="1">
              <a:off x="1856137" y="3698376"/>
              <a:ext cx="193674" cy="194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B43CAB0-389D-4D44-A296-F1DC9F2AE42E}"/>
                </a:ext>
              </a:extLst>
            </p:cNvPr>
            <p:cNvCxnSpPr>
              <a:stCxn id="42" idx="5"/>
              <a:endCxn id="41" idx="0"/>
            </p:cNvCxnSpPr>
            <p:nvPr/>
          </p:nvCxnSpPr>
          <p:spPr>
            <a:xfrm>
              <a:off x="2373659" y="3698376"/>
              <a:ext cx="101599" cy="194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A642D5-9B06-4715-86FC-F7657BEA8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973" y="2109609"/>
              <a:ext cx="7700920" cy="29116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7A2812-6436-45A8-B850-6DBED6C23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973" y="2531170"/>
              <a:ext cx="8140655" cy="20255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CDB3B71-1482-44ED-A316-E41423915986}"/>
                </a:ext>
              </a:extLst>
            </p:cNvPr>
            <p:cNvCxnSpPr>
              <a:cxnSpLocks/>
            </p:cNvCxnSpPr>
            <p:nvPr/>
          </p:nvCxnSpPr>
          <p:spPr>
            <a:xfrm>
              <a:off x="1952973" y="3012231"/>
              <a:ext cx="8737551" cy="1012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404DB0-FB30-4A91-9FDE-74AFBAA31A07}"/>
                </a:ext>
              </a:extLst>
            </p:cNvPr>
            <p:cNvCxnSpPr>
              <a:cxnSpLocks/>
            </p:cNvCxnSpPr>
            <p:nvPr/>
          </p:nvCxnSpPr>
          <p:spPr>
            <a:xfrm>
              <a:off x="1856137" y="3479367"/>
              <a:ext cx="9224911" cy="13925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C64D903-8B17-42F8-9159-DFA772E255F3}"/>
                </a:ext>
              </a:extLst>
            </p:cNvPr>
            <p:cNvCxnSpPr>
              <a:cxnSpLocks/>
            </p:cNvCxnSpPr>
            <p:nvPr/>
          </p:nvCxnSpPr>
          <p:spPr>
            <a:xfrm>
              <a:off x="1476726" y="4203491"/>
              <a:ext cx="9898008" cy="5064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AC6ACC0-0C48-4F4E-A03D-C81238404D1E}"/>
                </a:ext>
              </a:extLst>
            </p:cNvPr>
            <p:cNvSpPr/>
            <p:nvPr/>
          </p:nvSpPr>
          <p:spPr>
            <a:xfrm>
              <a:off x="8339451" y="1850089"/>
              <a:ext cx="477834" cy="47220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4FE4284-5940-4DEB-B00F-2781CFA42BF8}"/>
                </a:ext>
              </a:extLst>
            </p:cNvPr>
            <p:cNvSpPr/>
            <p:nvPr/>
          </p:nvSpPr>
          <p:spPr>
            <a:xfrm>
              <a:off x="7259957" y="2419766"/>
              <a:ext cx="476247" cy="492455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DAF29A-F038-42A7-92F8-DC5D5C2020C6}"/>
                </a:ext>
              </a:extLst>
            </p:cNvPr>
            <p:cNvSpPr/>
            <p:nvPr/>
          </p:nvSpPr>
          <p:spPr>
            <a:xfrm>
              <a:off x="9423707" y="2400778"/>
              <a:ext cx="477835" cy="492454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4BEF438-8F90-49CB-B6BF-E8AA61D1B5F7}"/>
                </a:ext>
              </a:extLst>
            </p:cNvPr>
            <p:cNvSpPr/>
            <p:nvPr/>
          </p:nvSpPr>
          <p:spPr>
            <a:xfrm>
              <a:off x="6974208" y="2957796"/>
              <a:ext cx="431798" cy="436753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EF8174D-7C38-4C89-BFC4-6274276A19F6}"/>
                </a:ext>
              </a:extLst>
            </p:cNvPr>
            <p:cNvSpPr/>
            <p:nvPr/>
          </p:nvSpPr>
          <p:spPr>
            <a:xfrm>
              <a:off x="7686991" y="2961593"/>
              <a:ext cx="430211" cy="436753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0DEE52B-82EC-40A7-B697-7A6C83C5DF8E}"/>
                </a:ext>
              </a:extLst>
            </p:cNvPr>
            <p:cNvSpPr/>
            <p:nvPr/>
          </p:nvSpPr>
          <p:spPr>
            <a:xfrm>
              <a:off x="9919004" y="2969189"/>
              <a:ext cx="430211" cy="436753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1408679-2815-4351-B576-8AC29858019F}"/>
                </a:ext>
              </a:extLst>
            </p:cNvPr>
            <p:cNvSpPr/>
            <p:nvPr/>
          </p:nvSpPr>
          <p:spPr>
            <a:xfrm>
              <a:off x="9015722" y="2957796"/>
              <a:ext cx="431798" cy="436753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D67C20B-C2C4-4C99-AF01-C68CDBF6EE52}"/>
                </a:ext>
              </a:extLst>
            </p:cNvPr>
            <p:cNvSpPr/>
            <p:nvPr/>
          </p:nvSpPr>
          <p:spPr>
            <a:xfrm>
              <a:off x="10303177" y="3461644"/>
              <a:ext cx="457197" cy="45447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62E5C6-73FD-47A9-A728-45004F37CDCD}"/>
                </a:ext>
              </a:extLst>
            </p:cNvPr>
            <p:cNvSpPr/>
            <p:nvPr/>
          </p:nvSpPr>
          <p:spPr>
            <a:xfrm>
              <a:off x="9728505" y="3476835"/>
              <a:ext cx="458785" cy="453210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AE550B2-BCBD-4FC6-B0DE-E5F71DA1893C}"/>
                </a:ext>
              </a:extLst>
            </p:cNvPr>
            <p:cNvSpPr/>
            <p:nvPr/>
          </p:nvSpPr>
          <p:spPr>
            <a:xfrm>
              <a:off x="9223683" y="3474303"/>
              <a:ext cx="457197" cy="45447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16FC1CA-1758-413D-84CA-628296F2BF34}"/>
                </a:ext>
              </a:extLst>
            </p:cNvPr>
            <p:cNvSpPr/>
            <p:nvPr/>
          </p:nvSpPr>
          <p:spPr>
            <a:xfrm>
              <a:off x="8669649" y="3474303"/>
              <a:ext cx="458784" cy="45447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CED755A-841E-4A4F-9990-5C0816D8FD4C}"/>
                </a:ext>
              </a:extLst>
            </p:cNvPr>
            <p:cNvSpPr/>
            <p:nvPr/>
          </p:nvSpPr>
          <p:spPr>
            <a:xfrm>
              <a:off x="8141014" y="3484431"/>
              <a:ext cx="457197" cy="45447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3A3DEE5-08E9-4724-81C3-037E6F8402B5}"/>
                </a:ext>
              </a:extLst>
            </p:cNvPr>
            <p:cNvSpPr/>
            <p:nvPr/>
          </p:nvSpPr>
          <p:spPr>
            <a:xfrm>
              <a:off x="7636192" y="3474303"/>
              <a:ext cx="458785" cy="45447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A59FB92-1D9D-4C7F-958A-9DAB39F3DD18}"/>
                </a:ext>
              </a:extLst>
            </p:cNvPr>
            <p:cNvSpPr/>
            <p:nvPr/>
          </p:nvSpPr>
          <p:spPr>
            <a:xfrm>
              <a:off x="7140895" y="3484431"/>
              <a:ext cx="457197" cy="454476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BB457E6-36F6-4D9C-9298-C70B35C140E0}"/>
                </a:ext>
              </a:extLst>
            </p:cNvPr>
            <p:cNvSpPr/>
            <p:nvPr/>
          </p:nvSpPr>
          <p:spPr>
            <a:xfrm>
              <a:off x="6618610" y="3500888"/>
              <a:ext cx="457197" cy="45447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C6AA870-AEFA-43FA-9BAB-88408BB1C006}"/>
                </a:ext>
              </a:extLst>
            </p:cNvPr>
            <p:cNvSpPr/>
            <p:nvPr/>
          </p:nvSpPr>
          <p:spPr>
            <a:xfrm>
              <a:off x="6543998" y="4149055"/>
              <a:ext cx="166687" cy="297499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28B8B90-29E7-4F13-BA21-0511751D5055}"/>
                </a:ext>
              </a:extLst>
            </p:cNvPr>
            <p:cNvSpPr/>
            <p:nvPr/>
          </p:nvSpPr>
          <p:spPr>
            <a:xfrm>
              <a:off x="6871021" y="4149055"/>
              <a:ext cx="166687" cy="297499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7A3309-8E86-42C6-AE64-6AF082A3085B}"/>
                </a:ext>
              </a:extLst>
            </p:cNvPr>
            <p:cNvSpPr/>
            <p:nvPr/>
          </p:nvSpPr>
          <p:spPr>
            <a:xfrm>
              <a:off x="7167882" y="4161714"/>
              <a:ext cx="166686" cy="297499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8A1EA24-EE6D-4141-8626-34F4CC7ACD3C}"/>
                </a:ext>
              </a:extLst>
            </p:cNvPr>
            <p:cNvSpPr/>
            <p:nvPr/>
          </p:nvSpPr>
          <p:spPr>
            <a:xfrm>
              <a:off x="7420293" y="4149055"/>
              <a:ext cx="166687" cy="297499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D33D101-3CF9-47BE-A897-B7B39BCCF0D8}"/>
                </a:ext>
              </a:extLst>
            </p:cNvPr>
            <p:cNvSpPr/>
            <p:nvPr/>
          </p:nvSpPr>
          <p:spPr>
            <a:xfrm>
              <a:off x="7669530" y="4149055"/>
              <a:ext cx="166686" cy="297499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E57E42C-B88E-4880-8093-C855359E7DC8}"/>
                </a:ext>
              </a:extLst>
            </p:cNvPr>
            <p:cNvSpPr/>
            <p:nvPr/>
          </p:nvSpPr>
          <p:spPr>
            <a:xfrm>
              <a:off x="7936228" y="4175640"/>
              <a:ext cx="166686" cy="29749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D96FAC-CFAE-4A4B-AD0E-3D5D9F8D8324}"/>
                </a:ext>
              </a:extLst>
            </p:cNvPr>
            <p:cNvSpPr/>
            <p:nvPr/>
          </p:nvSpPr>
          <p:spPr>
            <a:xfrm>
              <a:off x="8206102" y="4162981"/>
              <a:ext cx="166686" cy="29749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8C0F71-1A22-44E6-93B0-B617E3015194}"/>
                </a:ext>
              </a:extLst>
            </p:cNvPr>
            <p:cNvSpPr/>
            <p:nvPr/>
          </p:nvSpPr>
          <p:spPr>
            <a:xfrm>
              <a:off x="8460100" y="4140193"/>
              <a:ext cx="166686" cy="29749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F3482F2-1EF7-4E04-B87A-06BF7ACFFA2C}"/>
                </a:ext>
              </a:extLst>
            </p:cNvPr>
            <p:cNvSpPr/>
            <p:nvPr/>
          </p:nvSpPr>
          <p:spPr>
            <a:xfrm>
              <a:off x="8714099" y="4154118"/>
              <a:ext cx="165099" cy="297499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4446E0A-B8A0-4CD3-96E4-A998B71FC57D}"/>
                </a:ext>
              </a:extLst>
            </p:cNvPr>
            <p:cNvSpPr/>
            <p:nvPr/>
          </p:nvSpPr>
          <p:spPr>
            <a:xfrm>
              <a:off x="9009372" y="4152853"/>
              <a:ext cx="166686" cy="297498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60DE9AA-141E-4364-BC76-35EC79C3DC38}"/>
                </a:ext>
              </a:extLst>
            </p:cNvPr>
            <p:cNvSpPr/>
            <p:nvPr/>
          </p:nvSpPr>
          <p:spPr>
            <a:xfrm>
              <a:off x="9293533" y="4164246"/>
              <a:ext cx="166687" cy="297499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812EF30-61A5-4F1C-82E7-7A1B80F586C9}"/>
                </a:ext>
              </a:extLst>
            </p:cNvPr>
            <p:cNvSpPr/>
            <p:nvPr/>
          </p:nvSpPr>
          <p:spPr>
            <a:xfrm>
              <a:off x="9545944" y="4125002"/>
              <a:ext cx="173036" cy="32914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92D75B0-35F4-4CE8-ADD4-DC5422EF0EB7}"/>
                </a:ext>
              </a:extLst>
            </p:cNvPr>
            <p:cNvSpPr/>
            <p:nvPr/>
          </p:nvSpPr>
          <p:spPr>
            <a:xfrm>
              <a:off x="9828518" y="4123736"/>
              <a:ext cx="171449" cy="327882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0F9FD27-90AB-44D2-A662-D9EECD0EB276}"/>
                </a:ext>
              </a:extLst>
            </p:cNvPr>
            <p:cNvSpPr/>
            <p:nvPr/>
          </p:nvSpPr>
          <p:spPr>
            <a:xfrm>
              <a:off x="10115853" y="4112343"/>
              <a:ext cx="173037" cy="32914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4158F66-9973-49E3-A8AA-DA79A7BE48EA}"/>
                </a:ext>
              </a:extLst>
            </p:cNvPr>
            <p:cNvSpPr/>
            <p:nvPr/>
          </p:nvSpPr>
          <p:spPr>
            <a:xfrm>
              <a:off x="10411126" y="4095885"/>
              <a:ext cx="171449" cy="327882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AEF6051-DE52-40B5-9DCF-F0A2CC751EAB}"/>
                </a:ext>
              </a:extLst>
            </p:cNvPr>
            <p:cNvSpPr/>
            <p:nvPr/>
          </p:nvSpPr>
          <p:spPr>
            <a:xfrm>
              <a:off x="10690525" y="4087024"/>
              <a:ext cx="173037" cy="329147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8E9A764-0597-4F48-9707-DDEF842EBB14}"/>
                </a:ext>
              </a:extLst>
            </p:cNvPr>
            <p:cNvCxnSpPr>
              <a:stCxn id="60" idx="2"/>
              <a:endCxn id="61" idx="7"/>
            </p:cNvCxnSpPr>
            <p:nvPr/>
          </p:nvCxnSpPr>
          <p:spPr>
            <a:xfrm flipH="1">
              <a:off x="7666355" y="2086822"/>
              <a:ext cx="673096" cy="405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858FCAB-F782-41FB-BB32-B8205CF89628}"/>
                </a:ext>
              </a:extLst>
            </p:cNvPr>
            <p:cNvCxnSpPr>
              <a:stCxn id="60" idx="6"/>
              <a:endCxn id="62" idx="0"/>
            </p:cNvCxnSpPr>
            <p:nvPr/>
          </p:nvCxnSpPr>
          <p:spPr>
            <a:xfrm>
              <a:off x="8817285" y="2086822"/>
              <a:ext cx="846133" cy="3139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0DEC4AA-3CBC-435D-864E-8B7A8D220E50}"/>
                </a:ext>
              </a:extLst>
            </p:cNvPr>
            <p:cNvCxnSpPr>
              <a:stCxn id="61" idx="3"/>
              <a:endCxn id="63" idx="0"/>
            </p:cNvCxnSpPr>
            <p:nvPr/>
          </p:nvCxnSpPr>
          <p:spPr>
            <a:xfrm flipH="1">
              <a:off x="7190107" y="2840062"/>
              <a:ext cx="139699" cy="117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41A34FF-EA5F-4FD3-8438-FB82AC48BF9F}"/>
                </a:ext>
              </a:extLst>
            </p:cNvPr>
            <p:cNvCxnSpPr>
              <a:stCxn id="61" idx="5"/>
              <a:endCxn id="64" idx="0"/>
            </p:cNvCxnSpPr>
            <p:nvPr/>
          </p:nvCxnSpPr>
          <p:spPr>
            <a:xfrm>
              <a:off x="7666355" y="2840062"/>
              <a:ext cx="236536" cy="121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7D981A8-B580-419A-873F-5D9482D8243E}"/>
                </a:ext>
              </a:extLst>
            </p:cNvPr>
            <p:cNvCxnSpPr>
              <a:stCxn id="63" idx="3"/>
              <a:endCxn id="74" idx="0"/>
            </p:cNvCxnSpPr>
            <p:nvPr/>
          </p:nvCxnSpPr>
          <p:spPr>
            <a:xfrm flipH="1">
              <a:off x="6847209" y="3329985"/>
              <a:ext cx="190499" cy="170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8214286-5DE5-4299-B4CA-9D2EC043648B}"/>
                </a:ext>
              </a:extLst>
            </p:cNvPr>
            <p:cNvCxnSpPr>
              <a:stCxn id="63" idx="5"/>
              <a:endCxn id="73" idx="0"/>
            </p:cNvCxnSpPr>
            <p:nvPr/>
          </p:nvCxnSpPr>
          <p:spPr>
            <a:xfrm>
              <a:off x="7342506" y="3329985"/>
              <a:ext cx="26987" cy="15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C68E1FE-70F8-420A-97C8-8034532DE159}"/>
                </a:ext>
              </a:extLst>
            </p:cNvPr>
            <p:cNvCxnSpPr>
              <a:stCxn id="64" idx="4"/>
              <a:endCxn id="72" idx="1"/>
            </p:cNvCxnSpPr>
            <p:nvPr/>
          </p:nvCxnSpPr>
          <p:spPr>
            <a:xfrm flipH="1">
              <a:off x="7704454" y="3398346"/>
              <a:ext cx="198436" cy="143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197EC40-CB51-4035-A3BF-6FFE1CB35ED6}"/>
                </a:ext>
              </a:extLst>
            </p:cNvPr>
            <p:cNvCxnSpPr>
              <a:stCxn id="64" idx="5"/>
              <a:endCxn id="71" idx="0"/>
            </p:cNvCxnSpPr>
            <p:nvPr/>
          </p:nvCxnSpPr>
          <p:spPr>
            <a:xfrm>
              <a:off x="8055289" y="3333783"/>
              <a:ext cx="314323" cy="1506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46CA773-B835-4047-BB99-B4F6B98954FC}"/>
                </a:ext>
              </a:extLst>
            </p:cNvPr>
            <p:cNvCxnSpPr>
              <a:stCxn id="66" idx="3"/>
              <a:endCxn id="70" idx="0"/>
            </p:cNvCxnSpPr>
            <p:nvPr/>
          </p:nvCxnSpPr>
          <p:spPr>
            <a:xfrm flipH="1">
              <a:off x="8899835" y="3331251"/>
              <a:ext cx="179387" cy="1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342166C-EAFF-4DFF-BD0E-522210533DB0}"/>
                </a:ext>
              </a:extLst>
            </p:cNvPr>
            <p:cNvCxnSpPr>
              <a:stCxn id="66" idx="5"/>
              <a:endCxn id="69" idx="0"/>
            </p:cNvCxnSpPr>
            <p:nvPr/>
          </p:nvCxnSpPr>
          <p:spPr>
            <a:xfrm>
              <a:off x="9384020" y="3331251"/>
              <a:ext cx="68262" cy="1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BE800A0-C9EC-487B-8C06-6CC124BADA67}"/>
                </a:ext>
              </a:extLst>
            </p:cNvPr>
            <p:cNvCxnSpPr>
              <a:stCxn id="62" idx="3"/>
              <a:endCxn id="66" idx="0"/>
            </p:cNvCxnSpPr>
            <p:nvPr/>
          </p:nvCxnSpPr>
          <p:spPr>
            <a:xfrm flipH="1">
              <a:off x="9231621" y="2821073"/>
              <a:ext cx="261936" cy="136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9F924FD-01F7-4F0D-957F-6CAC3697BDD4}"/>
                </a:ext>
              </a:extLst>
            </p:cNvPr>
            <p:cNvCxnSpPr>
              <a:stCxn id="62" idx="5"/>
              <a:endCxn id="65" idx="0"/>
            </p:cNvCxnSpPr>
            <p:nvPr/>
          </p:nvCxnSpPr>
          <p:spPr>
            <a:xfrm>
              <a:off x="9831693" y="2821073"/>
              <a:ext cx="301623" cy="148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4FD33E1-A8CC-416C-AF61-A95806490A04}"/>
                </a:ext>
              </a:extLst>
            </p:cNvPr>
            <p:cNvCxnSpPr>
              <a:stCxn id="65" idx="3"/>
              <a:endCxn id="68" idx="0"/>
            </p:cNvCxnSpPr>
            <p:nvPr/>
          </p:nvCxnSpPr>
          <p:spPr>
            <a:xfrm flipH="1">
              <a:off x="9958692" y="3342645"/>
              <a:ext cx="22225" cy="134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515A507-B4F1-4927-B94A-9BFFA676C8AD}"/>
                </a:ext>
              </a:extLst>
            </p:cNvPr>
            <p:cNvCxnSpPr>
              <a:stCxn id="65" idx="5"/>
              <a:endCxn id="67" idx="0"/>
            </p:cNvCxnSpPr>
            <p:nvPr/>
          </p:nvCxnSpPr>
          <p:spPr>
            <a:xfrm>
              <a:off x="10285715" y="3342645"/>
              <a:ext cx="246061" cy="11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35828C9-57AA-4620-BE81-BB4F5E29D52E}"/>
                </a:ext>
              </a:extLst>
            </p:cNvPr>
            <p:cNvCxnSpPr>
              <a:stCxn id="74" idx="3"/>
              <a:endCxn id="75" idx="7"/>
            </p:cNvCxnSpPr>
            <p:nvPr/>
          </p:nvCxnSpPr>
          <p:spPr>
            <a:xfrm>
              <a:off x="6685285" y="3888269"/>
              <a:ext cx="0" cy="30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97B5F47-7733-4AAD-9A5C-18E9F2B7D4EA}"/>
                </a:ext>
              </a:extLst>
            </p:cNvPr>
            <p:cNvCxnSpPr>
              <a:stCxn id="74" idx="5"/>
              <a:endCxn id="76" idx="7"/>
            </p:cNvCxnSpPr>
            <p:nvPr/>
          </p:nvCxnSpPr>
          <p:spPr>
            <a:xfrm>
              <a:off x="7009133" y="3888269"/>
              <a:ext cx="4762" cy="305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2FF3F75-7363-410A-ADA0-13140FA41B14}"/>
                </a:ext>
              </a:extLst>
            </p:cNvPr>
            <p:cNvCxnSpPr>
              <a:stCxn id="73" idx="3"/>
              <a:endCxn id="77" idx="7"/>
            </p:cNvCxnSpPr>
            <p:nvPr/>
          </p:nvCxnSpPr>
          <p:spPr>
            <a:xfrm>
              <a:off x="7207569" y="3871812"/>
              <a:ext cx="103187" cy="3329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E7B664D-94CF-48B2-B18D-3429C4E02B2D}"/>
                </a:ext>
              </a:extLst>
            </p:cNvPr>
            <p:cNvCxnSpPr>
              <a:stCxn id="73" idx="5"/>
              <a:endCxn id="78" idx="7"/>
            </p:cNvCxnSpPr>
            <p:nvPr/>
          </p:nvCxnSpPr>
          <p:spPr>
            <a:xfrm>
              <a:off x="7531417" y="3871812"/>
              <a:ext cx="30163" cy="320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11DA922-CFB3-4680-85FB-1B089F9ADB17}"/>
                </a:ext>
              </a:extLst>
            </p:cNvPr>
            <p:cNvCxnSpPr>
              <a:stCxn id="72" idx="4"/>
              <a:endCxn id="79" idx="7"/>
            </p:cNvCxnSpPr>
            <p:nvPr/>
          </p:nvCxnSpPr>
          <p:spPr>
            <a:xfrm flipH="1">
              <a:off x="7812404" y="3928779"/>
              <a:ext cx="53975" cy="264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4E1B6BB-3F55-4629-A4F2-EB4A5DC0BA9E}"/>
                </a:ext>
              </a:extLst>
            </p:cNvPr>
            <p:cNvCxnSpPr>
              <a:stCxn id="72" idx="5"/>
              <a:endCxn id="80" idx="7"/>
            </p:cNvCxnSpPr>
            <p:nvPr/>
          </p:nvCxnSpPr>
          <p:spPr>
            <a:xfrm>
              <a:off x="8028303" y="3862950"/>
              <a:ext cx="49212" cy="355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E3D1785-B26A-4AB1-8706-2384B5ADDEAA}"/>
                </a:ext>
              </a:extLst>
            </p:cNvPr>
            <p:cNvCxnSpPr>
              <a:cxnSpLocks/>
              <a:stCxn id="71" idx="3"/>
              <a:endCxn id="81" idx="6"/>
            </p:cNvCxnSpPr>
            <p:nvPr/>
          </p:nvCxnSpPr>
          <p:spPr>
            <a:xfrm>
              <a:off x="8207689" y="3871812"/>
              <a:ext cx="165099" cy="43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A6C7BBA-8896-4695-929D-F7027700196B}"/>
                </a:ext>
              </a:extLst>
            </p:cNvPr>
            <p:cNvCxnSpPr>
              <a:stCxn id="71" idx="5"/>
              <a:endCxn id="82" idx="7"/>
            </p:cNvCxnSpPr>
            <p:nvPr/>
          </p:nvCxnSpPr>
          <p:spPr>
            <a:xfrm>
              <a:off x="8531537" y="3871812"/>
              <a:ext cx="71438" cy="312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0467A3E-9696-4990-B4AE-CB32D171BACD}"/>
                </a:ext>
              </a:extLst>
            </p:cNvPr>
            <p:cNvCxnSpPr>
              <a:stCxn id="70" idx="3"/>
              <a:endCxn id="83" idx="2"/>
            </p:cNvCxnSpPr>
            <p:nvPr/>
          </p:nvCxnSpPr>
          <p:spPr>
            <a:xfrm flipH="1">
              <a:off x="8714099" y="3862950"/>
              <a:ext cx="23812" cy="440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B6C875E-B5A0-4825-9ABF-FE6DB5AB9C36}"/>
                </a:ext>
              </a:extLst>
            </p:cNvPr>
            <p:cNvCxnSpPr>
              <a:stCxn id="70" idx="4"/>
            </p:cNvCxnSpPr>
            <p:nvPr/>
          </p:nvCxnSpPr>
          <p:spPr>
            <a:xfrm>
              <a:off x="8899835" y="3928779"/>
              <a:ext cx="219074" cy="19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33F8CCFC-C823-4E87-B3BD-D6DED27E30ED}"/>
                </a:ext>
              </a:extLst>
            </p:cNvPr>
            <p:cNvCxnSpPr>
              <a:stCxn id="69" idx="3"/>
              <a:endCxn id="85" idx="1"/>
            </p:cNvCxnSpPr>
            <p:nvPr/>
          </p:nvCxnSpPr>
          <p:spPr>
            <a:xfrm>
              <a:off x="9290358" y="3862950"/>
              <a:ext cx="28575" cy="345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C1EA9E8-E705-483A-BF6C-42ED8F96E134}"/>
                </a:ext>
              </a:extLst>
            </p:cNvPr>
            <p:cNvCxnSpPr>
              <a:stCxn id="69" idx="5"/>
              <a:endCxn id="86" idx="7"/>
            </p:cNvCxnSpPr>
            <p:nvPr/>
          </p:nvCxnSpPr>
          <p:spPr>
            <a:xfrm>
              <a:off x="9614206" y="3862950"/>
              <a:ext cx="79375" cy="3101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FE7C4E4-02FB-475B-AE46-41898BA9ACA9}"/>
                </a:ext>
              </a:extLst>
            </p:cNvPr>
            <p:cNvCxnSpPr>
              <a:stCxn id="68" idx="3"/>
              <a:endCxn id="87" idx="0"/>
            </p:cNvCxnSpPr>
            <p:nvPr/>
          </p:nvCxnSpPr>
          <p:spPr>
            <a:xfrm>
              <a:off x="9796768" y="3864216"/>
              <a:ext cx="117474" cy="259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07A4C6A-D99D-40D2-9B1D-ED49A3A2A7B9}"/>
                </a:ext>
              </a:extLst>
            </p:cNvPr>
            <p:cNvCxnSpPr>
              <a:stCxn id="68" idx="5"/>
              <a:endCxn id="88" idx="0"/>
            </p:cNvCxnSpPr>
            <p:nvPr/>
          </p:nvCxnSpPr>
          <p:spPr>
            <a:xfrm>
              <a:off x="10120616" y="3864216"/>
              <a:ext cx="82550" cy="248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4D80F12-BAB0-4DBE-80E4-2FAB6E2BDF65}"/>
                </a:ext>
              </a:extLst>
            </p:cNvPr>
            <p:cNvCxnSpPr>
              <a:stCxn id="67" idx="4"/>
              <a:endCxn id="89" idx="1"/>
            </p:cNvCxnSpPr>
            <p:nvPr/>
          </p:nvCxnSpPr>
          <p:spPr>
            <a:xfrm flipH="1">
              <a:off x="10436526" y="3916120"/>
              <a:ext cx="95249" cy="227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8D1C937-D7D4-4310-B85D-426738681435}"/>
                </a:ext>
              </a:extLst>
            </p:cNvPr>
            <p:cNvCxnSpPr>
              <a:stCxn id="67" idx="5"/>
              <a:endCxn id="90" idx="7"/>
            </p:cNvCxnSpPr>
            <p:nvPr/>
          </p:nvCxnSpPr>
          <p:spPr>
            <a:xfrm>
              <a:off x="10693700" y="3849025"/>
              <a:ext cx="144462" cy="286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E1E3304D-8638-429B-BAA4-2524F005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5" y="450850"/>
            <a:ext cx="7721600" cy="584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4">
            <a:extLst>
              <a:ext uri="{FF2B5EF4-FFF2-40B4-BE49-F238E27FC236}">
                <a16:creationId xmlns:a16="http://schemas.microsoft.com/office/drawing/2014/main" id="{303C0E2D-532D-49FF-B360-25B4182CC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0" y="1149350"/>
            <a:ext cx="10240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2. Maximum No. of Nodes at height h is </a:t>
            </a:r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 =</a:t>
            </a: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((2^(h+1)) -1)</a:t>
            </a:r>
          </a:p>
        </p:txBody>
      </p:sp>
      <p:sp>
        <p:nvSpPr>
          <p:cNvPr id="56323" name="TextBox 8">
            <a:extLst>
              <a:ext uri="{FF2B5EF4-FFF2-40B4-BE49-F238E27FC236}">
                <a16:creationId xmlns:a16="http://schemas.microsoft.com/office/drawing/2014/main" id="{2FCADBAE-1733-487B-92EF-75FA1E2BF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825" y="2428875"/>
            <a:ext cx="453072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0 + 1 + 2 + 3 + 4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= 2^0 + 2^1 + 2^2 + 2^3 + 2^4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1 + 2 + 4 + 8 + 16     (GP SERIES)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EX. HEIGHT = LEVEL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WHERE H = 4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(2^(4 + 1)) – 1 =  31 NODES</a:t>
            </a:r>
          </a:p>
        </p:txBody>
      </p:sp>
      <p:pic>
        <p:nvPicPr>
          <p:cNvPr id="56324" name="Picture 12">
            <a:extLst>
              <a:ext uri="{FF2B5EF4-FFF2-40B4-BE49-F238E27FC236}">
                <a16:creationId xmlns:a16="http://schemas.microsoft.com/office/drawing/2014/main" id="{5A204625-E9A9-43F0-9925-F98B8B87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2098675"/>
            <a:ext cx="52101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578D28-4050-4339-83CC-22A90FFE45C8}"/>
              </a:ext>
            </a:extLst>
          </p:cNvPr>
          <p:cNvSpPr txBox="1"/>
          <p:nvPr/>
        </p:nvSpPr>
        <p:spPr>
          <a:xfrm>
            <a:off x="2065338" y="98425"/>
            <a:ext cx="80613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3">
            <a:extLst>
              <a:ext uri="{FF2B5EF4-FFF2-40B4-BE49-F238E27FC236}">
                <a16:creationId xmlns:a16="http://schemas.microsoft.com/office/drawing/2014/main" id="{4123C9C4-778A-4A55-A900-C06F1A6962FB}"/>
              </a:ext>
            </a:extLst>
          </p:cNvPr>
          <p:cNvGrpSpPr>
            <a:grpSpLocks/>
          </p:cNvGrpSpPr>
          <p:nvPr/>
        </p:nvGrpSpPr>
        <p:grpSpPr bwMode="auto">
          <a:xfrm>
            <a:off x="5229225" y="1038225"/>
            <a:ext cx="3767138" cy="965200"/>
            <a:chOff x="0" y="23303"/>
            <a:chExt cx="5643601" cy="127120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04A8B47-A5D9-4D22-8FAE-03E1CCB44DC9}"/>
                </a:ext>
              </a:extLst>
            </p:cNvPr>
            <p:cNvSpPr/>
            <p:nvPr/>
          </p:nvSpPr>
          <p:spPr>
            <a:xfrm>
              <a:off x="0" y="23303"/>
              <a:ext cx="5643601" cy="12712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257CC7CB-87EA-4A8B-B492-DD12E3788B16}"/>
                </a:ext>
              </a:extLst>
            </p:cNvPr>
            <p:cNvSpPr txBox="1"/>
            <p:nvPr/>
          </p:nvSpPr>
          <p:spPr>
            <a:xfrm>
              <a:off x="61835" y="86027"/>
              <a:ext cx="5519932" cy="11457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01930" tIns="201930" rIns="201930" bIns="201930" spcCol="1270" anchor="ctr"/>
            <a:lstStyle/>
            <a:p>
              <a:pPr defTabSz="23558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5300" dirty="0"/>
                <a:t>Trees</a:t>
              </a:r>
              <a:endParaRPr lang="en-US" sz="5300" dirty="0"/>
            </a:p>
          </p:txBody>
        </p:sp>
      </p:grpSp>
      <p:grpSp>
        <p:nvGrpSpPr>
          <p:cNvPr id="6147" name="Group 27">
            <a:extLst>
              <a:ext uri="{FF2B5EF4-FFF2-40B4-BE49-F238E27FC236}">
                <a16:creationId xmlns:a16="http://schemas.microsoft.com/office/drawing/2014/main" id="{0064CEC7-F67B-4413-8279-31BF65D5DC28}"/>
              </a:ext>
            </a:extLst>
          </p:cNvPr>
          <p:cNvGrpSpPr>
            <a:grpSpLocks/>
          </p:cNvGrpSpPr>
          <p:nvPr/>
        </p:nvGrpSpPr>
        <p:grpSpPr bwMode="auto">
          <a:xfrm>
            <a:off x="5291138" y="2316163"/>
            <a:ext cx="3705225" cy="1270000"/>
            <a:chOff x="0" y="1447148"/>
            <a:chExt cx="5643601" cy="127120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E6261F6-151C-4B56-8F29-E2C7570AE227}"/>
                </a:ext>
              </a:extLst>
            </p:cNvPr>
            <p:cNvSpPr/>
            <p:nvPr/>
          </p:nvSpPr>
          <p:spPr>
            <a:xfrm>
              <a:off x="0" y="1447148"/>
              <a:ext cx="5643601" cy="12712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252848"/>
                <a:satOff val="-5806"/>
                <a:lumOff val="-3922"/>
                <a:alphaOff val="0"/>
              </a:schemeClr>
            </a:fillRef>
            <a:effectRef idx="0">
              <a:schemeClr val="accent5">
                <a:hueOff val="-2252848"/>
                <a:satOff val="-5806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6">
              <a:extLst>
                <a:ext uri="{FF2B5EF4-FFF2-40B4-BE49-F238E27FC236}">
                  <a16:creationId xmlns:a16="http://schemas.microsoft.com/office/drawing/2014/main" id="{38551BB3-804B-4966-9268-834AF8FF52DC}"/>
                </a:ext>
              </a:extLst>
            </p:cNvPr>
            <p:cNvSpPr txBox="1"/>
            <p:nvPr/>
          </p:nvSpPr>
          <p:spPr>
            <a:xfrm>
              <a:off x="62868" y="1599693"/>
              <a:ext cx="5517865" cy="9391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01930" tIns="201930" rIns="201930" bIns="201930" spcCol="1270" anchor="ctr"/>
            <a:lstStyle/>
            <a:p>
              <a:pPr defTabSz="23558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5300" dirty="0"/>
                <a:t>Graphs</a:t>
              </a:r>
              <a:endParaRPr lang="en-US" sz="5300" dirty="0"/>
            </a:p>
          </p:txBody>
        </p:sp>
      </p:grpSp>
      <p:grpSp>
        <p:nvGrpSpPr>
          <p:cNvPr id="6148" name="Group 31">
            <a:extLst>
              <a:ext uri="{FF2B5EF4-FFF2-40B4-BE49-F238E27FC236}">
                <a16:creationId xmlns:a16="http://schemas.microsoft.com/office/drawing/2014/main" id="{051480C9-8F9A-4256-A59D-9DC692D1FC7A}"/>
              </a:ext>
            </a:extLst>
          </p:cNvPr>
          <p:cNvGrpSpPr>
            <a:grpSpLocks/>
          </p:cNvGrpSpPr>
          <p:nvPr/>
        </p:nvGrpSpPr>
        <p:grpSpPr bwMode="auto">
          <a:xfrm>
            <a:off x="5270500" y="3898900"/>
            <a:ext cx="3767138" cy="965200"/>
            <a:chOff x="0" y="2870993"/>
            <a:chExt cx="5643601" cy="127120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41D021A-8A6E-4F91-B7B5-2479FC2ADB9F}"/>
                </a:ext>
              </a:extLst>
            </p:cNvPr>
            <p:cNvSpPr/>
            <p:nvPr/>
          </p:nvSpPr>
          <p:spPr>
            <a:xfrm>
              <a:off x="0" y="2870993"/>
              <a:ext cx="5643601" cy="12712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505695"/>
                <a:satOff val="-11613"/>
                <a:lumOff val="-7843"/>
                <a:alphaOff val="0"/>
              </a:schemeClr>
            </a:fillRef>
            <a:effectRef idx="0">
              <a:schemeClr val="accent5">
                <a:hueOff val="-4505695"/>
                <a:satOff val="-11613"/>
                <a:lumOff val="-784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8">
              <a:extLst>
                <a:ext uri="{FF2B5EF4-FFF2-40B4-BE49-F238E27FC236}">
                  <a16:creationId xmlns:a16="http://schemas.microsoft.com/office/drawing/2014/main" id="{2F895A22-544E-43ED-A36A-1C2611DBBF9B}"/>
                </a:ext>
              </a:extLst>
            </p:cNvPr>
            <p:cNvSpPr txBox="1"/>
            <p:nvPr/>
          </p:nvSpPr>
          <p:spPr>
            <a:xfrm>
              <a:off x="61835" y="2933717"/>
              <a:ext cx="5519932" cy="11457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01930" tIns="201930" rIns="201930" bIns="201930" spcCol="1270" anchor="ctr"/>
            <a:lstStyle/>
            <a:p>
              <a:pPr defTabSz="23558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5300" dirty="0"/>
                <a:t>Set</a:t>
              </a:r>
              <a:endParaRPr lang="en-US" sz="5300" dirty="0"/>
            </a:p>
          </p:txBody>
        </p:sp>
      </p:grpSp>
      <p:grpSp>
        <p:nvGrpSpPr>
          <p:cNvPr id="6149" name="Group 35">
            <a:extLst>
              <a:ext uri="{FF2B5EF4-FFF2-40B4-BE49-F238E27FC236}">
                <a16:creationId xmlns:a16="http://schemas.microsoft.com/office/drawing/2014/main" id="{DCEA4C98-FD1C-43EC-98CF-20637D3AA6A6}"/>
              </a:ext>
            </a:extLst>
          </p:cNvPr>
          <p:cNvGrpSpPr>
            <a:grpSpLocks/>
          </p:cNvGrpSpPr>
          <p:nvPr/>
        </p:nvGrpSpPr>
        <p:grpSpPr bwMode="auto">
          <a:xfrm>
            <a:off x="5270500" y="5176838"/>
            <a:ext cx="3829050" cy="965200"/>
            <a:chOff x="0" y="4294838"/>
            <a:chExt cx="5643601" cy="127120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3A1DD34-543E-4C08-BE5C-541F78F3A422}"/>
                </a:ext>
              </a:extLst>
            </p:cNvPr>
            <p:cNvSpPr/>
            <p:nvPr/>
          </p:nvSpPr>
          <p:spPr>
            <a:xfrm>
              <a:off x="0" y="4294838"/>
              <a:ext cx="5643601" cy="12712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10">
              <a:extLst>
                <a:ext uri="{FF2B5EF4-FFF2-40B4-BE49-F238E27FC236}">
                  <a16:creationId xmlns:a16="http://schemas.microsoft.com/office/drawing/2014/main" id="{47DDC0B6-7253-4D86-A74E-0118A8BA1871}"/>
                </a:ext>
              </a:extLst>
            </p:cNvPr>
            <p:cNvSpPr txBox="1"/>
            <p:nvPr/>
          </p:nvSpPr>
          <p:spPr>
            <a:xfrm>
              <a:off x="63175" y="4357562"/>
              <a:ext cx="5517252" cy="11457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01930" tIns="201930" rIns="201930" bIns="201930" spcCol="1270" anchor="ctr"/>
            <a:lstStyle/>
            <a:p>
              <a:pPr defTabSz="23558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5300" dirty="0"/>
                <a:t>Tables</a:t>
              </a:r>
              <a:endParaRPr lang="en-US" sz="5300" dirty="0"/>
            </a:p>
          </p:txBody>
        </p:sp>
      </p:grpSp>
      <p:sp>
        <p:nvSpPr>
          <p:cNvPr id="6150" name="Rectangle 13">
            <a:extLst>
              <a:ext uri="{FF2B5EF4-FFF2-40B4-BE49-F238E27FC236}">
                <a16:creationId xmlns:a16="http://schemas.microsoft.com/office/drawing/2014/main" id="{BBC3051C-DA9F-4DE4-B4C1-70E703537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350" y="2520950"/>
            <a:ext cx="36449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4000">
                <a:latin typeface="Arial" panose="020B0604020202020204" pitchFamily="34" charset="0"/>
              </a:rPr>
              <a:t>Non Linear Data structures</a:t>
            </a:r>
            <a:endParaRPr lang="en-US" altLang="en-US" sz="4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6">
            <a:extLst>
              <a:ext uri="{FF2B5EF4-FFF2-40B4-BE49-F238E27FC236}">
                <a16:creationId xmlns:a16="http://schemas.microsoft.com/office/drawing/2014/main" id="{B22DC05F-E683-46CF-8DEE-854880B32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13" y="1008063"/>
            <a:ext cx="103505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3. MINIMUM NO. OF NODES AT HEIGHT H IS </a:t>
            </a:r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 = H + 1</a:t>
            </a:r>
          </a:p>
        </p:txBody>
      </p:sp>
      <p:sp>
        <p:nvSpPr>
          <p:cNvPr id="57347" name="TextBox 8">
            <a:extLst>
              <a:ext uri="{FF2B5EF4-FFF2-40B4-BE49-F238E27FC236}">
                <a16:creationId xmlns:a16="http://schemas.microsoft.com/office/drawing/2014/main" id="{29085B3C-CE81-452F-87C2-F3BC4FA56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1851025"/>
            <a:ext cx="3001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Height = Level</a:t>
            </a:r>
          </a:p>
        </p:txBody>
      </p:sp>
      <p:sp>
        <p:nvSpPr>
          <p:cNvPr id="57348" name="TextBox 10">
            <a:extLst>
              <a:ext uri="{FF2B5EF4-FFF2-40B4-BE49-F238E27FC236}">
                <a16:creationId xmlns:a16="http://schemas.microsoft.com/office/drawing/2014/main" id="{71E70348-4BA4-49AC-8436-0DE45FE11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0800" y="2484438"/>
            <a:ext cx="450215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Ex. 1 : Level = 0 then h = 0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Ans :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Ex. 2 : Level = 1 then h =1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Ans: 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Ex. 3 : Level = 2 then h = 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Ans: 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Ex. 4 : Level = 3 then h = 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Ans: 4</a:t>
            </a:r>
          </a:p>
        </p:txBody>
      </p:sp>
      <p:grpSp>
        <p:nvGrpSpPr>
          <p:cNvPr id="57349" name="Group 11">
            <a:extLst>
              <a:ext uri="{FF2B5EF4-FFF2-40B4-BE49-F238E27FC236}">
                <a16:creationId xmlns:a16="http://schemas.microsoft.com/office/drawing/2014/main" id="{EB40F437-298E-4804-B358-F79C27B62E07}"/>
              </a:ext>
            </a:extLst>
          </p:cNvPr>
          <p:cNvGrpSpPr>
            <a:grpSpLocks/>
          </p:cNvGrpSpPr>
          <p:nvPr/>
        </p:nvGrpSpPr>
        <p:grpSpPr bwMode="auto">
          <a:xfrm>
            <a:off x="6310313" y="1828800"/>
            <a:ext cx="5194300" cy="4519613"/>
            <a:chOff x="6689766" y="1087999"/>
            <a:chExt cx="3279857" cy="398968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EDFD4C-AD9D-4A11-9263-861BA0FEA31D}"/>
                </a:ext>
              </a:extLst>
            </p:cNvPr>
            <p:cNvSpPr/>
            <p:nvPr/>
          </p:nvSpPr>
          <p:spPr>
            <a:xfrm>
              <a:off x="7036597" y="1087999"/>
              <a:ext cx="402965" cy="59838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AC2DB8-7EAE-481B-901A-5C1F6FC37392}"/>
                </a:ext>
              </a:extLst>
            </p:cNvPr>
            <p:cNvSpPr/>
            <p:nvPr/>
          </p:nvSpPr>
          <p:spPr>
            <a:xfrm>
              <a:off x="9037390" y="1109020"/>
              <a:ext cx="402965" cy="59838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102AAA-A013-44CB-8CCA-37B3EAB82AD5}"/>
                </a:ext>
              </a:extLst>
            </p:cNvPr>
            <p:cNvSpPr/>
            <p:nvPr/>
          </p:nvSpPr>
          <p:spPr>
            <a:xfrm>
              <a:off x="8707599" y="1627525"/>
              <a:ext cx="402965" cy="59838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F4AEAC-51D7-41AB-9678-DE8FF520434A}"/>
                </a:ext>
              </a:extLst>
            </p:cNvPr>
            <p:cNvSpPr/>
            <p:nvPr/>
          </p:nvSpPr>
          <p:spPr>
            <a:xfrm>
              <a:off x="7463620" y="2615487"/>
              <a:ext cx="402965" cy="59838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293659-837D-41DF-A004-3638F4809219}"/>
                </a:ext>
              </a:extLst>
            </p:cNvPr>
            <p:cNvSpPr/>
            <p:nvPr/>
          </p:nvSpPr>
          <p:spPr>
            <a:xfrm>
              <a:off x="7103757" y="3279734"/>
              <a:ext cx="403968" cy="59838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BEDA57C-E83A-446A-8E6A-0BEA7BAD61FE}"/>
                </a:ext>
              </a:extLst>
            </p:cNvPr>
            <p:cNvSpPr/>
            <p:nvPr/>
          </p:nvSpPr>
          <p:spPr>
            <a:xfrm>
              <a:off x="6778979" y="3976213"/>
              <a:ext cx="442059" cy="46245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44FC8F-B25F-4D29-BB41-B5A5D823DED3}"/>
                </a:ext>
              </a:extLst>
            </p:cNvPr>
            <p:cNvCxnSpPr>
              <a:cxnSpLocks/>
              <a:endCxn id="15" idx="7"/>
            </p:cNvCxnSpPr>
            <p:nvPr/>
          </p:nvCxnSpPr>
          <p:spPr>
            <a:xfrm flipH="1">
              <a:off x="9051423" y="1620518"/>
              <a:ext cx="45108" cy="9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FAD58B-8C76-4B77-B603-E3D06CA0101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7456603" y="3126986"/>
              <a:ext cx="66158" cy="271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51B2B-491B-45EE-AEFD-9F10FDABA5D2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6999508" y="3791233"/>
              <a:ext cx="163392" cy="1849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C61EB5-29AB-4587-B7A4-19575D2DA851}"/>
                </a:ext>
              </a:extLst>
            </p:cNvPr>
            <p:cNvSpPr/>
            <p:nvPr/>
          </p:nvSpPr>
          <p:spPr>
            <a:xfrm>
              <a:off x="9178728" y="2651922"/>
              <a:ext cx="402965" cy="58296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A9A44F-C21B-44A2-A0CC-B895F1B9E5DE}"/>
                </a:ext>
              </a:extLst>
            </p:cNvPr>
            <p:cNvSpPr/>
            <p:nvPr/>
          </p:nvSpPr>
          <p:spPr>
            <a:xfrm>
              <a:off x="8901063" y="3209666"/>
              <a:ext cx="402965" cy="58437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8167305-3BDD-4337-86A0-CBBDB6BDDA67}"/>
                </a:ext>
              </a:extLst>
            </p:cNvPr>
            <p:cNvSpPr/>
            <p:nvPr/>
          </p:nvSpPr>
          <p:spPr>
            <a:xfrm>
              <a:off x="8587311" y="3945383"/>
              <a:ext cx="442059" cy="4512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EB9512-E9CC-42AF-8D10-72BC67BCE855}"/>
                </a:ext>
              </a:extLst>
            </p:cNvPr>
            <p:cNvSpPr/>
            <p:nvPr/>
          </p:nvSpPr>
          <p:spPr>
            <a:xfrm>
              <a:off x="8408884" y="4626446"/>
              <a:ext cx="442059" cy="4512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258DE09-408D-48CB-BD40-5CE56FDB69DE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9102546" y="3149408"/>
              <a:ext cx="135324" cy="60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A607FD-3198-4D2A-A843-09F4CC1ED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8842" y="3708552"/>
              <a:ext cx="151362" cy="23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0B1DBA-17B6-4EE0-BF04-7A2E47F05F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0415" y="4330758"/>
              <a:ext cx="22053" cy="295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E15D747-CDB0-4AA5-ABEE-4D022E08A034}"/>
                </a:ext>
              </a:extLst>
            </p:cNvPr>
            <p:cNvCxnSpPr>
              <a:cxnSpLocks/>
            </p:cNvCxnSpPr>
            <p:nvPr/>
          </p:nvCxnSpPr>
          <p:spPr>
            <a:xfrm>
              <a:off x="6906285" y="1441143"/>
              <a:ext cx="276863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2EB9834-0EB6-4FEA-B7A7-3E4377FDF3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9316" y="2881746"/>
              <a:ext cx="3050307" cy="1402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5F5BC2-B6C0-4AA9-A107-BBA23636AB43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13" y="3496946"/>
              <a:ext cx="3082384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CE6BD6-8C23-4E85-BE21-F850C444C5FA}"/>
                </a:ext>
              </a:extLst>
            </p:cNvPr>
            <p:cNvCxnSpPr>
              <a:cxnSpLocks/>
            </p:cNvCxnSpPr>
            <p:nvPr/>
          </p:nvCxnSpPr>
          <p:spPr>
            <a:xfrm>
              <a:off x="6689766" y="4225656"/>
              <a:ext cx="327985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39A399-2B55-4760-8CE9-74D3215FE5D8}"/>
                </a:ext>
              </a:extLst>
            </p:cNvPr>
            <p:cNvCxnSpPr>
              <a:cxnSpLocks/>
            </p:cNvCxnSpPr>
            <p:nvPr/>
          </p:nvCxnSpPr>
          <p:spPr>
            <a:xfrm>
              <a:off x="6777977" y="4948760"/>
              <a:ext cx="30944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7372" name="TextBox 33">
              <a:extLst>
                <a:ext uri="{FF2B5EF4-FFF2-40B4-BE49-F238E27FC236}">
                  <a16:creationId xmlns:a16="http://schemas.microsoft.com/office/drawing/2014/main" id="{E3FE14F6-7AB1-4C8A-819C-F4E78381B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4441" y="1152699"/>
              <a:ext cx="10904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LEVEL 0</a:t>
              </a:r>
            </a:p>
          </p:txBody>
        </p:sp>
        <p:sp>
          <p:nvSpPr>
            <p:cNvPr id="57373" name="TextBox 34">
              <a:extLst>
                <a:ext uri="{FF2B5EF4-FFF2-40B4-BE49-F238E27FC236}">
                  <a16:creationId xmlns:a16="http://schemas.microsoft.com/office/drawing/2014/main" id="{E0D1A3AB-250F-4C30-B6C8-242455416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0108" y="1598141"/>
              <a:ext cx="10904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LEVEL 1</a:t>
              </a:r>
            </a:p>
          </p:txBody>
        </p:sp>
        <p:sp>
          <p:nvSpPr>
            <p:cNvPr id="57374" name="TextBox 35">
              <a:extLst>
                <a:ext uri="{FF2B5EF4-FFF2-40B4-BE49-F238E27FC236}">
                  <a16:creationId xmlns:a16="http://schemas.microsoft.com/office/drawing/2014/main" id="{61EBFCDB-D2E9-4098-BD5E-A724635F5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7784" y="2549953"/>
              <a:ext cx="10904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LEVEL 0</a:t>
              </a:r>
            </a:p>
          </p:txBody>
        </p:sp>
        <p:sp>
          <p:nvSpPr>
            <p:cNvPr id="57375" name="TextBox 36">
              <a:extLst>
                <a:ext uri="{FF2B5EF4-FFF2-40B4-BE49-F238E27FC236}">
                  <a16:creationId xmlns:a16="http://schemas.microsoft.com/office/drawing/2014/main" id="{63600990-28F2-463A-B240-86BF56C20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1787" y="3195738"/>
              <a:ext cx="119655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LEVEL 1</a:t>
              </a:r>
            </a:p>
          </p:txBody>
        </p:sp>
        <p:sp>
          <p:nvSpPr>
            <p:cNvPr id="57376" name="TextBox 37">
              <a:extLst>
                <a:ext uri="{FF2B5EF4-FFF2-40B4-BE49-F238E27FC236}">
                  <a16:creationId xmlns:a16="http://schemas.microsoft.com/office/drawing/2014/main" id="{0F1D083F-AC3A-4720-A740-78098CC40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7313" y="3978549"/>
              <a:ext cx="119655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LEVEL 2</a:t>
              </a:r>
            </a:p>
          </p:txBody>
        </p:sp>
        <p:sp>
          <p:nvSpPr>
            <p:cNvPr id="57377" name="TextBox 38">
              <a:extLst>
                <a:ext uri="{FF2B5EF4-FFF2-40B4-BE49-F238E27FC236}">
                  <a16:creationId xmlns:a16="http://schemas.microsoft.com/office/drawing/2014/main" id="{644D646B-7085-4DDB-A9F3-D373BF74C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9697" y="4660978"/>
              <a:ext cx="119655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200" b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LEVEL 3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B62C7D-18FF-4F61-AAB4-39B2DEE39DF8}"/>
                </a:ext>
              </a:extLst>
            </p:cNvPr>
            <p:cNvCxnSpPr>
              <a:cxnSpLocks/>
            </p:cNvCxnSpPr>
            <p:nvPr/>
          </p:nvCxnSpPr>
          <p:spPr>
            <a:xfrm>
              <a:off x="7009532" y="1930220"/>
              <a:ext cx="276863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64FED6-8788-48F7-A5A9-3B2224FFB502}"/>
              </a:ext>
            </a:extLst>
          </p:cNvPr>
          <p:cNvSpPr txBox="1"/>
          <p:nvPr/>
        </p:nvSpPr>
        <p:spPr>
          <a:xfrm>
            <a:off x="2065338" y="98425"/>
            <a:ext cx="80613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6">
            <a:extLst>
              <a:ext uri="{FF2B5EF4-FFF2-40B4-BE49-F238E27FC236}">
                <a16:creationId xmlns:a16="http://schemas.microsoft.com/office/drawing/2014/main" id="{F075963F-77F7-4B93-B48C-753A81683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130300"/>
            <a:ext cx="107505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4. Maximum Height of N nodes: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(Min. No. of Nodes in Height H) (N = h + 1) is  </a:t>
            </a:r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H = N –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371" name="Group 35">
            <a:extLst>
              <a:ext uri="{FF2B5EF4-FFF2-40B4-BE49-F238E27FC236}">
                <a16:creationId xmlns:a16="http://schemas.microsoft.com/office/drawing/2014/main" id="{890DC42F-5215-4802-9A91-27A37627A449}"/>
              </a:ext>
            </a:extLst>
          </p:cNvPr>
          <p:cNvGrpSpPr>
            <a:grpSpLocks/>
          </p:cNvGrpSpPr>
          <p:nvPr/>
        </p:nvGrpSpPr>
        <p:grpSpPr bwMode="auto">
          <a:xfrm>
            <a:off x="3965575" y="2700338"/>
            <a:ext cx="6540500" cy="3722687"/>
            <a:chOff x="1376624" y="2845049"/>
            <a:chExt cx="4551903" cy="3607313"/>
          </a:xfrm>
        </p:grpSpPr>
        <p:grpSp>
          <p:nvGrpSpPr>
            <p:cNvPr id="58374" name="Group 9">
              <a:extLst>
                <a:ext uri="{FF2B5EF4-FFF2-40B4-BE49-F238E27FC236}">
                  <a16:creationId xmlns:a16="http://schemas.microsoft.com/office/drawing/2014/main" id="{42F6EB56-EF79-40FD-B053-B61C3D7568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6624" y="2845049"/>
              <a:ext cx="4551903" cy="3607313"/>
              <a:chOff x="2051090" y="2845049"/>
              <a:chExt cx="2858261" cy="27212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8C65119-1442-48FA-AF05-E6CC17C2B41D}"/>
                  </a:ext>
                </a:extLst>
              </p:cNvPr>
              <p:cNvSpPr/>
              <p:nvPr/>
            </p:nvSpPr>
            <p:spPr>
              <a:xfrm>
                <a:off x="3550983" y="2845049"/>
                <a:ext cx="497421" cy="5140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55345A0-A20D-4D0B-A8EC-7684A056686E}"/>
                  </a:ext>
                </a:extLst>
              </p:cNvPr>
              <p:cNvSpPr/>
              <p:nvPr/>
            </p:nvSpPr>
            <p:spPr>
              <a:xfrm>
                <a:off x="3251976" y="3352157"/>
                <a:ext cx="496727" cy="51407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A4EAAFB-D78B-47EA-BA22-45E5B37153E0}"/>
                  </a:ext>
                </a:extLst>
              </p:cNvPr>
              <p:cNvSpPr/>
              <p:nvPr/>
            </p:nvSpPr>
            <p:spPr>
              <a:xfrm>
                <a:off x="2946031" y="3887117"/>
                <a:ext cx="497421" cy="51291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954EBEB-4A9F-497C-B2B4-50EA60862BD4}"/>
                  </a:ext>
                </a:extLst>
              </p:cNvPr>
              <p:cNvSpPr/>
              <p:nvPr/>
            </p:nvSpPr>
            <p:spPr>
              <a:xfrm>
                <a:off x="2297372" y="5052191"/>
                <a:ext cx="496727" cy="5140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BF3ECB3-A64B-4805-B73A-2025706A0FF2}"/>
                  </a:ext>
                </a:extLst>
              </p:cNvPr>
              <p:cNvSpPr/>
              <p:nvPr/>
            </p:nvSpPr>
            <p:spPr>
              <a:xfrm>
                <a:off x="2607480" y="4438322"/>
                <a:ext cx="496727" cy="51291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494F251-B163-4004-9AE9-86D264E46408}"/>
                  </a:ext>
                </a:extLst>
              </p:cNvPr>
              <p:cNvCxnSpPr>
                <a:stCxn id="11" idx="3"/>
                <a:endCxn id="12" idx="0"/>
              </p:cNvCxnSpPr>
              <p:nvPr/>
            </p:nvCxnSpPr>
            <p:spPr>
              <a:xfrm flipH="1">
                <a:off x="3500340" y="3283692"/>
                <a:ext cx="123488" cy="684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3867A73-8D23-4D0B-AFCD-C532F789D1DA}"/>
                  </a:ext>
                </a:extLst>
              </p:cNvPr>
              <p:cNvCxnSpPr>
                <a:stCxn id="12" idx="3"/>
                <a:endCxn id="13" idx="0"/>
              </p:cNvCxnSpPr>
              <p:nvPr/>
            </p:nvCxnSpPr>
            <p:spPr>
              <a:xfrm flipH="1">
                <a:off x="3195088" y="3790801"/>
                <a:ext cx="129732" cy="963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1B42243-57CE-43DD-8E66-9D85C616F7FA}"/>
                  </a:ext>
                </a:extLst>
              </p:cNvPr>
              <p:cNvCxnSpPr>
                <a:stCxn id="13" idx="3"/>
                <a:endCxn id="15" idx="0"/>
              </p:cNvCxnSpPr>
              <p:nvPr/>
            </p:nvCxnSpPr>
            <p:spPr>
              <a:xfrm flipH="1">
                <a:off x="2855843" y="4325760"/>
                <a:ext cx="163032" cy="1125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3C6FC33-8DC6-4635-AAF4-258A8E655CA0}"/>
                  </a:ext>
                </a:extLst>
              </p:cNvPr>
              <p:cNvCxnSpPr>
                <a:stCxn id="15" idx="3"/>
                <a:endCxn id="14" idx="0"/>
              </p:cNvCxnSpPr>
              <p:nvPr/>
            </p:nvCxnSpPr>
            <p:spPr>
              <a:xfrm flipH="1">
                <a:off x="2545736" y="4876965"/>
                <a:ext cx="134588" cy="1752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6EBF96F-3AE3-4736-88B4-470D7F5FB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206" y="3127034"/>
                <a:ext cx="1932101" cy="2204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DB0AD09-359E-4CD4-9D62-F2BDD66078AC}"/>
                  </a:ext>
                </a:extLst>
              </p:cNvPr>
              <p:cNvCxnSpPr/>
              <p:nvPr/>
            </p:nvCxnSpPr>
            <p:spPr>
              <a:xfrm>
                <a:off x="2855843" y="3608613"/>
                <a:ext cx="2053508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B8A82B1-26F2-4CCD-834E-416D2C416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91" y="4724949"/>
                <a:ext cx="1931407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3329863-A072-46DB-9D9B-A20318A25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1090" y="5261069"/>
                <a:ext cx="1931407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1BEC33F-8AD7-411D-88E2-2785DA8EA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999" y="4246851"/>
                <a:ext cx="1932101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8375" name="TextBox 24">
              <a:extLst>
                <a:ext uri="{FF2B5EF4-FFF2-40B4-BE49-F238E27FC236}">
                  <a16:creationId xmlns:a16="http://schemas.microsoft.com/office/drawing/2014/main" id="{1AED3C1B-3F48-46B5-BD31-3D67E8CBA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3354" y="2903974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0</a:t>
              </a:r>
            </a:p>
          </p:txBody>
        </p:sp>
        <p:sp>
          <p:nvSpPr>
            <p:cNvPr id="58376" name="TextBox 26">
              <a:extLst>
                <a:ext uri="{FF2B5EF4-FFF2-40B4-BE49-F238E27FC236}">
                  <a16:creationId xmlns:a16="http://schemas.microsoft.com/office/drawing/2014/main" id="{64EEB008-7ED0-4695-A7AF-7D5B1B8D2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2865" y="3528479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1</a:t>
              </a:r>
            </a:p>
          </p:txBody>
        </p:sp>
        <p:sp>
          <p:nvSpPr>
            <p:cNvPr id="58377" name="TextBox 28">
              <a:extLst>
                <a:ext uri="{FF2B5EF4-FFF2-40B4-BE49-F238E27FC236}">
                  <a16:creationId xmlns:a16="http://schemas.microsoft.com/office/drawing/2014/main" id="{5184EFC5-E965-4386-8594-FD4774435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68" y="4335151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2</a:t>
              </a:r>
            </a:p>
          </p:txBody>
        </p:sp>
        <p:sp>
          <p:nvSpPr>
            <p:cNvPr id="58378" name="TextBox 30">
              <a:extLst>
                <a:ext uri="{FF2B5EF4-FFF2-40B4-BE49-F238E27FC236}">
                  <a16:creationId xmlns:a16="http://schemas.microsoft.com/office/drawing/2014/main" id="{0DB34CCE-CC07-45ED-B515-E03EBBCCF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07" y="5025819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3</a:t>
              </a:r>
            </a:p>
          </p:txBody>
        </p:sp>
        <p:sp>
          <p:nvSpPr>
            <p:cNvPr id="58379" name="TextBox 32">
              <a:extLst>
                <a:ext uri="{FF2B5EF4-FFF2-40B4-BE49-F238E27FC236}">
                  <a16:creationId xmlns:a16="http://schemas.microsoft.com/office/drawing/2014/main" id="{AE8C6A28-8FBF-48A9-B58A-B8CC81047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1243" y="5692997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C1B329-E62E-47A7-8D96-654130F274AA}"/>
              </a:ext>
            </a:extLst>
          </p:cNvPr>
          <p:cNvSpPr txBox="1"/>
          <p:nvPr/>
        </p:nvSpPr>
        <p:spPr>
          <a:xfrm>
            <a:off x="2065338" y="98425"/>
            <a:ext cx="80613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58373" name="TextBox 29">
            <a:extLst>
              <a:ext uri="{FF2B5EF4-FFF2-40B4-BE49-F238E27FC236}">
                <a16:creationId xmlns:a16="http://schemas.microsoft.com/office/drawing/2014/main" id="{16C3BD7D-EBFE-4D91-A267-49BD21851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075" y="3136900"/>
            <a:ext cx="39925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Ex., N = 5 then H = 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6">
            <a:extLst>
              <a:ext uri="{FF2B5EF4-FFF2-40B4-BE49-F238E27FC236}">
                <a16:creationId xmlns:a16="http://schemas.microsoft.com/office/drawing/2014/main" id="{67CCF88D-0674-4425-A495-50A430BFB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314450"/>
            <a:ext cx="99250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5. Number of edges possible at n elements : </a:t>
            </a:r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E = N - 1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Ex., N = 5 Then E = 4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395" name="Group 7">
            <a:extLst>
              <a:ext uri="{FF2B5EF4-FFF2-40B4-BE49-F238E27FC236}">
                <a16:creationId xmlns:a16="http://schemas.microsoft.com/office/drawing/2014/main" id="{9294FB07-08AC-4F20-B88B-97649B8EE5BB}"/>
              </a:ext>
            </a:extLst>
          </p:cNvPr>
          <p:cNvGrpSpPr>
            <a:grpSpLocks/>
          </p:cNvGrpSpPr>
          <p:nvPr/>
        </p:nvGrpSpPr>
        <p:grpSpPr bwMode="auto">
          <a:xfrm>
            <a:off x="4752975" y="2870200"/>
            <a:ext cx="3903663" cy="2541588"/>
            <a:chOff x="2463949" y="2751574"/>
            <a:chExt cx="1946629" cy="25416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1806C6-EF64-4762-86CE-978E7316A06F}"/>
                </a:ext>
              </a:extLst>
            </p:cNvPr>
            <p:cNvSpPr/>
            <p:nvPr/>
          </p:nvSpPr>
          <p:spPr>
            <a:xfrm>
              <a:off x="3405994" y="2751574"/>
              <a:ext cx="498730" cy="59533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74787B-D67F-46A9-ADFC-61E753ED912A}"/>
                </a:ext>
              </a:extLst>
            </p:cNvPr>
            <p:cNvSpPr/>
            <p:nvPr/>
          </p:nvSpPr>
          <p:spPr>
            <a:xfrm>
              <a:off x="3911848" y="3758088"/>
              <a:ext cx="498730" cy="63026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87E339-A551-454A-8B11-B631D4651744}"/>
                </a:ext>
              </a:extLst>
            </p:cNvPr>
            <p:cNvSpPr/>
            <p:nvPr/>
          </p:nvSpPr>
          <p:spPr>
            <a:xfrm>
              <a:off x="3134464" y="4697924"/>
              <a:ext cx="498730" cy="59533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60E5A8-FF67-417C-BDAF-DF94F33F10E8}"/>
                </a:ext>
              </a:extLst>
            </p:cNvPr>
            <p:cNvSpPr/>
            <p:nvPr/>
          </p:nvSpPr>
          <p:spPr>
            <a:xfrm>
              <a:off x="2463949" y="4697924"/>
              <a:ext cx="498730" cy="59533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F8A597-E9CC-4B5E-9B42-E57F99D02840}"/>
                </a:ext>
              </a:extLst>
            </p:cNvPr>
            <p:cNvSpPr/>
            <p:nvPr/>
          </p:nvSpPr>
          <p:spPr>
            <a:xfrm>
              <a:off x="2820976" y="3758088"/>
              <a:ext cx="498730" cy="59692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703BAA-8C55-4241-B519-7D54434AFA86}"/>
                </a:ext>
              </a:extLst>
            </p:cNvPr>
            <p:cNvCxnSpPr>
              <a:cxnSpLocks/>
              <a:stCxn id="9" idx="3"/>
              <a:endCxn id="13" idx="7"/>
            </p:cNvCxnSpPr>
            <p:nvPr/>
          </p:nvCxnSpPr>
          <p:spPr>
            <a:xfrm flipH="1">
              <a:off x="3246084" y="3259594"/>
              <a:ext cx="232740" cy="5858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A11A5C-E171-428E-A756-A0192AAB49C9}"/>
                </a:ext>
              </a:extLst>
            </p:cNvPr>
            <p:cNvCxnSpPr>
              <a:stCxn id="13" idx="3"/>
              <a:endCxn id="12" idx="0"/>
            </p:cNvCxnSpPr>
            <p:nvPr/>
          </p:nvCxnSpPr>
          <p:spPr>
            <a:xfrm flipH="1">
              <a:off x="2713314" y="4267695"/>
              <a:ext cx="180493" cy="430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0F482C-B039-4340-B34A-92B63F40029E}"/>
                </a:ext>
              </a:extLst>
            </p:cNvPr>
            <p:cNvCxnSpPr>
              <a:stCxn id="13" idx="5"/>
              <a:endCxn id="11" idx="0"/>
            </p:cNvCxnSpPr>
            <p:nvPr/>
          </p:nvCxnSpPr>
          <p:spPr>
            <a:xfrm>
              <a:off x="3246084" y="4267695"/>
              <a:ext cx="137744" cy="430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5D6F73-9D24-4B25-A5CF-13D1FA5F63BA}"/>
                </a:ext>
              </a:extLst>
            </p:cNvPr>
            <p:cNvCxnSpPr>
              <a:cxnSpLocks/>
            </p:cNvCxnSpPr>
            <p:nvPr/>
          </p:nvCxnSpPr>
          <p:spPr>
            <a:xfrm>
              <a:off x="3838226" y="3264357"/>
              <a:ext cx="178909" cy="527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406" name="TextBox 17">
              <a:extLst>
                <a:ext uri="{FF2B5EF4-FFF2-40B4-BE49-F238E27FC236}">
                  <a16:creationId xmlns:a16="http://schemas.microsoft.com/office/drawing/2014/main" id="{0E00AD18-260A-4613-8583-5358C1F69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612" y="3169602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1</a:t>
              </a:r>
            </a:p>
          </p:txBody>
        </p:sp>
        <p:sp>
          <p:nvSpPr>
            <p:cNvPr id="59407" name="TextBox 18">
              <a:extLst>
                <a:ext uri="{FF2B5EF4-FFF2-40B4-BE49-F238E27FC236}">
                  <a16:creationId xmlns:a16="http://schemas.microsoft.com/office/drawing/2014/main" id="{D0A310E7-F960-4E2E-8517-3ACB41864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7345" y="3970909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4</a:t>
              </a:r>
            </a:p>
          </p:txBody>
        </p:sp>
        <p:sp>
          <p:nvSpPr>
            <p:cNvPr id="59408" name="TextBox 19">
              <a:extLst>
                <a:ext uri="{FF2B5EF4-FFF2-40B4-BE49-F238E27FC236}">
                  <a16:creationId xmlns:a16="http://schemas.microsoft.com/office/drawing/2014/main" id="{9F085D0E-B933-480B-AA74-2F1DCA3C1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846" y="3349980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2</a:t>
              </a:r>
            </a:p>
          </p:txBody>
        </p:sp>
        <p:sp>
          <p:nvSpPr>
            <p:cNvPr id="59409" name="TextBox 20">
              <a:extLst>
                <a:ext uri="{FF2B5EF4-FFF2-40B4-BE49-F238E27FC236}">
                  <a16:creationId xmlns:a16="http://schemas.microsoft.com/office/drawing/2014/main" id="{99C2C9ED-5198-4D80-9962-F74CCB591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8300" y="4018267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369DA5-1231-44C9-9BDC-ECF57ED766AD}"/>
              </a:ext>
            </a:extLst>
          </p:cNvPr>
          <p:cNvSpPr txBox="1"/>
          <p:nvPr/>
        </p:nvSpPr>
        <p:spPr>
          <a:xfrm>
            <a:off x="2065338" y="98425"/>
            <a:ext cx="80613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6">
            <a:extLst>
              <a:ext uri="{FF2B5EF4-FFF2-40B4-BE49-F238E27FC236}">
                <a16:creationId xmlns:a16="http://schemas.microsoft.com/office/drawing/2014/main" id="{BFC606F1-DE47-49DE-8FCB-F33E4E78F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63" y="1311275"/>
            <a:ext cx="11196637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6. Number of Internal Nodes (Children) in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Complete Binary Tree is </a:t>
            </a:r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 / 2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19" name="TextBox 8">
            <a:extLst>
              <a:ext uri="{FF2B5EF4-FFF2-40B4-BE49-F238E27FC236}">
                <a16:creationId xmlns:a16="http://schemas.microsoft.com/office/drawing/2014/main" id="{B9598E0C-CA23-4EB5-AED0-A8596298D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963" y="4167188"/>
            <a:ext cx="32734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Nodes = 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 5/2=2.5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 to 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Internal Nodes = 2</a:t>
            </a:r>
          </a:p>
        </p:txBody>
      </p:sp>
      <p:grpSp>
        <p:nvGrpSpPr>
          <p:cNvPr id="60420" name="Group 9">
            <a:extLst>
              <a:ext uri="{FF2B5EF4-FFF2-40B4-BE49-F238E27FC236}">
                <a16:creationId xmlns:a16="http://schemas.microsoft.com/office/drawing/2014/main" id="{B108E23D-603B-47C7-B28B-70BA4EDF9362}"/>
              </a:ext>
            </a:extLst>
          </p:cNvPr>
          <p:cNvGrpSpPr>
            <a:grpSpLocks/>
          </p:cNvGrpSpPr>
          <p:nvPr/>
        </p:nvGrpSpPr>
        <p:grpSpPr bwMode="auto">
          <a:xfrm>
            <a:off x="3427413" y="3160713"/>
            <a:ext cx="3559175" cy="2584450"/>
            <a:chOff x="2761932" y="2983211"/>
            <a:chExt cx="1775019" cy="258365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D6071A-9C90-45C7-B177-4C2EE74EF0A3}"/>
                </a:ext>
              </a:extLst>
            </p:cNvPr>
            <p:cNvSpPr/>
            <p:nvPr/>
          </p:nvSpPr>
          <p:spPr>
            <a:xfrm>
              <a:off x="3481598" y="2983211"/>
              <a:ext cx="498779" cy="72526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A1B8973-A919-4972-A0D1-AB7C10DEC579}"/>
                </a:ext>
              </a:extLst>
            </p:cNvPr>
            <p:cNvSpPr/>
            <p:nvPr/>
          </p:nvSpPr>
          <p:spPr>
            <a:xfrm>
              <a:off x="4038172" y="3949699"/>
              <a:ext cx="498779" cy="59671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CE6CE1-166F-4116-9727-18CCDE9DF030}"/>
                </a:ext>
              </a:extLst>
            </p:cNvPr>
            <p:cNvSpPr/>
            <p:nvPr/>
          </p:nvSpPr>
          <p:spPr>
            <a:xfrm>
              <a:off x="3400844" y="4971732"/>
              <a:ext cx="498779" cy="59512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50449-B6A4-4B94-82BD-EF4E690FEBA3}"/>
                </a:ext>
              </a:extLst>
            </p:cNvPr>
            <p:cNvSpPr/>
            <p:nvPr/>
          </p:nvSpPr>
          <p:spPr>
            <a:xfrm>
              <a:off x="2814976" y="4971732"/>
              <a:ext cx="498779" cy="59512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49E819-3191-4F3E-A800-2E880F548254}"/>
                </a:ext>
              </a:extLst>
            </p:cNvPr>
            <p:cNvSpPr/>
            <p:nvPr/>
          </p:nvSpPr>
          <p:spPr>
            <a:xfrm>
              <a:off x="3074658" y="3986200"/>
              <a:ext cx="498779" cy="59512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368640-1D29-494A-BE67-7088E1936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9260" y="3530728"/>
              <a:ext cx="139341" cy="4665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D86FA70-336F-4283-A062-E9D09D0447CE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>
              <a:off x="3064366" y="4494043"/>
              <a:ext cx="83922" cy="477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87D2AD-98EC-46A3-9F96-7F6A111B799B}"/>
                </a:ext>
              </a:extLst>
            </p:cNvPr>
            <p:cNvCxnSpPr>
              <a:cxnSpLocks/>
              <a:stCxn id="15" idx="5"/>
              <a:endCxn id="13" idx="0"/>
            </p:cNvCxnSpPr>
            <p:nvPr/>
          </p:nvCxnSpPr>
          <p:spPr>
            <a:xfrm>
              <a:off x="3500599" y="4494043"/>
              <a:ext cx="149634" cy="477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951A887-6477-4737-BC74-BBC903B5AED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853703" y="3646581"/>
              <a:ext cx="257307" cy="390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431" name="TextBox 19">
              <a:extLst>
                <a:ext uri="{FF2B5EF4-FFF2-40B4-BE49-F238E27FC236}">
                  <a16:creationId xmlns:a16="http://schemas.microsoft.com/office/drawing/2014/main" id="{28CC7D2C-1847-4B96-8378-B9BD364FE3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0540" y="3422420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1</a:t>
              </a:r>
            </a:p>
          </p:txBody>
        </p:sp>
        <p:sp>
          <p:nvSpPr>
            <p:cNvPr id="60432" name="TextBox 20">
              <a:extLst>
                <a:ext uri="{FF2B5EF4-FFF2-40B4-BE49-F238E27FC236}">
                  <a16:creationId xmlns:a16="http://schemas.microsoft.com/office/drawing/2014/main" id="{0FA6AE50-C3D6-48DE-AEB6-952302EA1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5811" y="4658155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4</a:t>
              </a:r>
            </a:p>
          </p:txBody>
        </p:sp>
        <p:sp>
          <p:nvSpPr>
            <p:cNvPr id="60433" name="TextBox 21">
              <a:extLst>
                <a:ext uri="{FF2B5EF4-FFF2-40B4-BE49-F238E27FC236}">
                  <a16:creationId xmlns:a16="http://schemas.microsoft.com/office/drawing/2014/main" id="{58FE67EE-90D5-47BE-852C-A139EBB3F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620" y="3368826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2</a:t>
              </a:r>
            </a:p>
          </p:txBody>
        </p:sp>
        <p:sp>
          <p:nvSpPr>
            <p:cNvPr id="60434" name="TextBox 22">
              <a:extLst>
                <a:ext uri="{FF2B5EF4-FFF2-40B4-BE49-F238E27FC236}">
                  <a16:creationId xmlns:a16="http://schemas.microsoft.com/office/drawing/2014/main" id="{77058147-76BF-43D4-864C-3E37222D7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1932" y="4594292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186EEB-ECBF-49AF-B662-252FA07D6A25}"/>
              </a:ext>
            </a:extLst>
          </p:cNvPr>
          <p:cNvSpPr txBox="1"/>
          <p:nvPr/>
        </p:nvSpPr>
        <p:spPr>
          <a:xfrm>
            <a:off x="2065338" y="98425"/>
            <a:ext cx="80613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6">
            <a:extLst>
              <a:ext uri="{FF2B5EF4-FFF2-40B4-BE49-F238E27FC236}">
                <a16:creationId xmlns:a16="http://schemas.microsoft.com/office/drawing/2014/main" id="{272DFC1E-4D1A-4CFF-827E-6C384EE7F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7163" y="1281113"/>
            <a:ext cx="9923462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7. Number of Leaf Node (No children) in a perfect Binary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tree is </a:t>
            </a:r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L = (N + 1) / 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7" name="TextBox 8">
            <a:extLst>
              <a:ext uri="{FF2B5EF4-FFF2-40B4-BE49-F238E27FC236}">
                <a16:creationId xmlns:a16="http://schemas.microsoft.com/office/drawing/2014/main" id="{3BE1CE45-8B2A-430D-83E1-ABCF47865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75" y="3694113"/>
            <a:ext cx="251142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 = 5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 = (5 + 1) / 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 = 3</a:t>
            </a: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468" name="Group 9">
            <a:extLst>
              <a:ext uri="{FF2B5EF4-FFF2-40B4-BE49-F238E27FC236}">
                <a16:creationId xmlns:a16="http://schemas.microsoft.com/office/drawing/2014/main" id="{F261AB79-2D9E-4040-B27B-B5F794322079}"/>
              </a:ext>
            </a:extLst>
          </p:cNvPr>
          <p:cNvGrpSpPr>
            <a:grpSpLocks/>
          </p:cNvGrpSpPr>
          <p:nvPr/>
        </p:nvGrpSpPr>
        <p:grpSpPr bwMode="auto">
          <a:xfrm>
            <a:off x="2911475" y="2936875"/>
            <a:ext cx="3476625" cy="2405063"/>
            <a:chOff x="2745531" y="2754231"/>
            <a:chExt cx="1733742" cy="24045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198F8C-2DE0-4407-9B31-172547466C10}"/>
                </a:ext>
              </a:extLst>
            </p:cNvPr>
            <p:cNvSpPr/>
            <p:nvPr/>
          </p:nvSpPr>
          <p:spPr>
            <a:xfrm>
              <a:off x="3512653" y="2754231"/>
              <a:ext cx="498748" cy="5951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DA02CD-7B2C-47E4-9894-292555CACEED}"/>
                </a:ext>
              </a:extLst>
            </p:cNvPr>
            <p:cNvSpPr/>
            <p:nvPr/>
          </p:nvSpPr>
          <p:spPr>
            <a:xfrm>
              <a:off x="3980525" y="3684319"/>
              <a:ext cx="498748" cy="5951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46CB1F-D02C-468C-83A4-70CF4FD64525}"/>
                </a:ext>
              </a:extLst>
            </p:cNvPr>
            <p:cNvSpPr/>
            <p:nvPr/>
          </p:nvSpPr>
          <p:spPr>
            <a:xfrm>
              <a:off x="3350362" y="4533462"/>
              <a:ext cx="498748" cy="59678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4F32EA-937B-49DF-9F64-FC585DC916E7}"/>
                </a:ext>
              </a:extLst>
            </p:cNvPr>
            <p:cNvSpPr/>
            <p:nvPr/>
          </p:nvSpPr>
          <p:spPr>
            <a:xfrm>
              <a:off x="2745531" y="4563618"/>
              <a:ext cx="498748" cy="5951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6181EE-B560-42A8-B719-A082DB087A28}"/>
                </a:ext>
              </a:extLst>
            </p:cNvPr>
            <p:cNvSpPr/>
            <p:nvPr/>
          </p:nvSpPr>
          <p:spPr>
            <a:xfrm>
              <a:off x="3056655" y="3663686"/>
              <a:ext cx="498748" cy="5951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947B96-B3A9-4CC6-A470-CA67B0020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8611" y="3292286"/>
              <a:ext cx="159125" cy="4459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45905C5-FF7E-4D5A-B6E8-8EEBDE9B5B13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>
              <a:off x="2994905" y="4171584"/>
              <a:ext cx="134583" cy="392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5E6142-A46B-40A8-A99C-5653AC9A01F2}"/>
                </a:ext>
              </a:extLst>
            </p:cNvPr>
            <p:cNvCxnSpPr>
              <a:stCxn id="15" idx="5"/>
              <a:endCxn id="13" idx="0"/>
            </p:cNvCxnSpPr>
            <p:nvPr/>
          </p:nvCxnSpPr>
          <p:spPr>
            <a:xfrm>
              <a:off x="3482570" y="4171584"/>
              <a:ext cx="117166" cy="361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52FD08-C239-466C-AB48-1356252134C8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849109" y="3324030"/>
              <a:ext cx="204249" cy="447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479" name="TextBox 19">
              <a:extLst>
                <a:ext uri="{FF2B5EF4-FFF2-40B4-BE49-F238E27FC236}">
                  <a16:creationId xmlns:a16="http://schemas.microsoft.com/office/drawing/2014/main" id="{2B13D6F5-A699-4930-859E-A720EB5AF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1206" y="3075363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1</a:t>
              </a:r>
            </a:p>
          </p:txBody>
        </p:sp>
        <p:sp>
          <p:nvSpPr>
            <p:cNvPr id="62480" name="TextBox 20">
              <a:extLst>
                <a:ext uri="{FF2B5EF4-FFF2-40B4-BE49-F238E27FC236}">
                  <a16:creationId xmlns:a16="http://schemas.microsoft.com/office/drawing/2014/main" id="{76AC6B01-A751-4AB2-BD4A-0D28460BE2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142" y="4491605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4</a:t>
              </a:r>
            </a:p>
          </p:txBody>
        </p:sp>
        <p:sp>
          <p:nvSpPr>
            <p:cNvPr id="62481" name="TextBox 21">
              <a:extLst>
                <a:ext uri="{FF2B5EF4-FFF2-40B4-BE49-F238E27FC236}">
                  <a16:creationId xmlns:a16="http://schemas.microsoft.com/office/drawing/2014/main" id="{DDE9DA9C-9DF5-494E-BB2C-213862168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603" y="3233304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2</a:t>
              </a:r>
            </a:p>
          </p:txBody>
        </p:sp>
        <p:sp>
          <p:nvSpPr>
            <p:cNvPr id="62482" name="TextBox 22">
              <a:extLst>
                <a:ext uri="{FF2B5EF4-FFF2-40B4-BE49-F238E27FC236}">
                  <a16:creationId xmlns:a16="http://schemas.microsoft.com/office/drawing/2014/main" id="{002C9918-BDDA-47C3-8647-6111AADFB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547" y="4163883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/>
                <a:t>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30A6E68-6077-4460-8A0B-0634F55C393A}"/>
              </a:ext>
            </a:extLst>
          </p:cNvPr>
          <p:cNvSpPr txBox="1"/>
          <p:nvPr/>
        </p:nvSpPr>
        <p:spPr>
          <a:xfrm>
            <a:off x="2105025" y="261938"/>
            <a:ext cx="80613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4">
            <a:extLst>
              <a:ext uri="{FF2B5EF4-FFF2-40B4-BE49-F238E27FC236}">
                <a16:creationId xmlns:a16="http://schemas.microsoft.com/office/drawing/2014/main" id="{226DACCF-772C-462B-BC52-C74DCFF1E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1008063"/>
            <a:ext cx="1132681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8. Minimum Height of N nodes: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(Max. No. of Nodes in Height H) is N = ((2^(h+1)) -1)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THEN H= ?????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515" name="Group 3">
            <a:extLst>
              <a:ext uri="{FF2B5EF4-FFF2-40B4-BE49-F238E27FC236}">
                <a16:creationId xmlns:a16="http://schemas.microsoft.com/office/drawing/2014/main" id="{5DF177E6-6B55-48A7-9029-5EA8815F80F5}"/>
              </a:ext>
            </a:extLst>
          </p:cNvPr>
          <p:cNvGrpSpPr>
            <a:grpSpLocks/>
          </p:cNvGrpSpPr>
          <p:nvPr/>
        </p:nvGrpSpPr>
        <p:grpSpPr bwMode="auto">
          <a:xfrm>
            <a:off x="6238875" y="2614613"/>
            <a:ext cx="4638675" cy="3722687"/>
            <a:chOff x="1376624" y="2845049"/>
            <a:chExt cx="4551903" cy="3607313"/>
          </a:xfrm>
        </p:grpSpPr>
        <p:grpSp>
          <p:nvGrpSpPr>
            <p:cNvPr id="64518" name="Group 5">
              <a:extLst>
                <a:ext uri="{FF2B5EF4-FFF2-40B4-BE49-F238E27FC236}">
                  <a16:creationId xmlns:a16="http://schemas.microsoft.com/office/drawing/2014/main" id="{D0D534F2-05A5-44B2-A434-94034F530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6624" y="2845049"/>
              <a:ext cx="4551903" cy="3607313"/>
              <a:chOff x="2051090" y="2845049"/>
              <a:chExt cx="2858261" cy="272121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E90B4C7-539B-4808-AF65-0A350C8808E1}"/>
                  </a:ext>
                </a:extLst>
              </p:cNvPr>
              <p:cNvSpPr/>
              <p:nvPr/>
            </p:nvSpPr>
            <p:spPr>
              <a:xfrm>
                <a:off x="3550650" y="2845049"/>
                <a:ext cx="497897" cy="5140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D0AFA04-879F-4BBC-90A0-74BF6A34C9A3}"/>
                  </a:ext>
                </a:extLst>
              </p:cNvPr>
              <p:cNvSpPr/>
              <p:nvPr/>
            </p:nvSpPr>
            <p:spPr>
              <a:xfrm>
                <a:off x="3251325" y="3352157"/>
                <a:ext cx="497897" cy="51407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A8BF4C4-E0FD-4A60-B041-06D57A71BB03}"/>
                  </a:ext>
                </a:extLst>
              </p:cNvPr>
              <p:cNvSpPr/>
              <p:nvPr/>
            </p:nvSpPr>
            <p:spPr>
              <a:xfrm>
                <a:off x="2946131" y="3887117"/>
                <a:ext cx="496919" cy="51291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9AC51E0-4E1F-4C92-8EB5-F08D8802FA77}"/>
                  </a:ext>
                </a:extLst>
              </p:cNvPr>
              <p:cNvSpPr/>
              <p:nvPr/>
            </p:nvSpPr>
            <p:spPr>
              <a:xfrm>
                <a:off x="2297593" y="5052191"/>
                <a:ext cx="496919" cy="5140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88BB96-CDED-4873-A415-A5D9C28475A1}"/>
                  </a:ext>
                </a:extLst>
              </p:cNvPr>
              <p:cNvSpPr/>
              <p:nvPr/>
            </p:nvSpPr>
            <p:spPr>
              <a:xfrm>
                <a:off x="2607678" y="4438322"/>
                <a:ext cx="496919" cy="51291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55AEDDE-D799-4A46-AA2C-40CEC2DC1C85}"/>
                  </a:ext>
                </a:extLst>
              </p:cNvPr>
              <p:cNvCxnSpPr>
                <a:stCxn id="13" idx="3"/>
                <a:endCxn id="14" idx="0"/>
              </p:cNvCxnSpPr>
              <p:nvPr/>
            </p:nvCxnSpPr>
            <p:spPr>
              <a:xfrm flipH="1">
                <a:off x="3500762" y="3283692"/>
                <a:ext cx="123252" cy="684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727E696-83D5-4E80-AE0B-C7233D1912F1}"/>
                  </a:ext>
                </a:extLst>
              </p:cNvPr>
              <p:cNvCxnSpPr>
                <a:stCxn id="14" idx="3"/>
                <a:endCxn id="15" idx="0"/>
              </p:cNvCxnSpPr>
              <p:nvPr/>
            </p:nvCxnSpPr>
            <p:spPr>
              <a:xfrm flipH="1">
                <a:off x="3194590" y="3790801"/>
                <a:ext cx="130098" cy="963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2D26BFC-723F-4FCC-9BE0-E10E5BF2D7A0}"/>
                  </a:ext>
                </a:extLst>
              </p:cNvPr>
              <p:cNvCxnSpPr>
                <a:stCxn id="15" idx="3"/>
                <a:endCxn id="17" idx="0"/>
              </p:cNvCxnSpPr>
              <p:nvPr/>
            </p:nvCxnSpPr>
            <p:spPr>
              <a:xfrm flipH="1">
                <a:off x="2856138" y="4325760"/>
                <a:ext cx="163357" cy="1125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EA99C23-9CCD-4901-BE3A-D3084682739E}"/>
                  </a:ext>
                </a:extLst>
              </p:cNvPr>
              <p:cNvCxnSpPr>
                <a:stCxn id="17" idx="3"/>
                <a:endCxn id="16" idx="0"/>
              </p:cNvCxnSpPr>
              <p:nvPr/>
            </p:nvCxnSpPr>
            <p:spPr>
              <a:xfrm flipH="1">
                <a:off x="2546052" y="4876965"/>
                <a:ext cx="134012" cy="1752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50D8DC3-5677-4D06-ACCB-52A942489F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2549" y="3127034"/>
                <a:ext cx="1931919" cy="2204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A26518C-4374-413E-94F7-A290FECB09DA}"/>
                  </a:ext>
                </a:extLst>
              </p:cNvPr>
              <p:cNvCxnSpPr/>
              <p:nvPr/>
            </p:nvCxnSpPr>
            <p:spPr>
              <a:xfrm>
                <a:off x="2856138" y="3608613"/>
                <a:ext cx="2053213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A290D7C-65F0-46B8-8F06-0FF802F71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3673" y="4724949"/>
                <a:ext cx="1931919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4AD4B3-1441-4CE8-AE4B-5E0690CCD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1090" y="5261069"/>
                <a:ext cx="1931919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AEB693B-88A2-4A96-BF9B-7FF78798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774" y="4246851"/>
                <a:ext cx="1931919" cy="2204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64519" name="TextBox 7">
              <a:extLst>
                <a:ext uri="{FF2B5EF4-FFF2-40B4-BE49-F238E27FC236}">
                  <a16:creationId xmlns:a16="http://schemas.microsoft.com/office/drawing/2014/main" id="{B660EB45-EE00-44D5-A8C3-A73CDA0BD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3354" y="2903974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0</a:t>
              </a:r>
            </a:p>
          </p:txBody>
        </p:sp>
        <p:sp>
          <p:nvSpPr>
            <p:cNvPr id="64520" name="TextBox 8">
              <a:extLst>
                <a:ext uri="{FF2B5EF4-FFF2-40B4-BE49-F238E27FC236}">
                  <a16:creationId xmlns:a16="http://schemas.microsoft.com/office/drawing/2014/main" id="{BAFABC55-DE0E-498D-AEB2-289521FE6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2865" y="3528479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1</a:t>
              </a:r>
            </a:p>
          </p:txBody>
        </p:sp>
        <p:sp>
          <p:nvSpPr>
            <p:cNvPr id="64521" name="TextBox 9">
              <a:extLst>
                <a:ext uri="{FF2B5EF4-FFF2-40B4-BE49-F238E27FC236}">
                  <a16:creationId xmlns:a16="http://schemas.microsoft.com/office/drawing/2014/main" id="{B85910E4-9B22-43E4-9D4A-1DCD9C758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68" y="4335151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2</a:t>
              </a:r>
            </a:p>
          </p:txBody>
        </p:sp>
        <p:sp>
          <p:nvSpPr>
            <p:cNvPr id="64522" name="TextBox 10">
              <a:extLst>
                <a:ext uri="{FF2B5EF4-FFF2-40B4-BE49-F238E27FC236}">
                  <a16:creationId xmlns:a16="http://schemas.microsoft.com/office/drawing/2014/main" id="{430A80DE-10D8-4F0E-8799-9B6CD39F0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107" y="5025819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3</a:t>
              </a:r>
            </a:p>
          </p:txBody>
        </p:sp>
        <p:sp>
          <p:nvSpPr>
            <p:cNvPr id="64523" name="TextBox 11">
              <a:extLst>
                <a:ext uri="{FF2B5EF4-FFF2-40B4-BE49-F238E27FC236}">
                  <a16:creationId xmlns:a16="http://schemas.microsoft.com/office/drawing/2014/main" id="{E8919DCF-E621-46DB-9CF9-7FEBA4FE3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1243" y="5692997"/>
              <a:ext cx="10450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EE68461-432E-46D6-8250-CF8135528EB9}"/>
              </a:ext>
            </a:extLst>
          </p:cNvPr>
          <p:cNvSpPr txBox="1"/>
          <p:nvPr/>
        </p:nvSpPr>
        <p:spPr>
          <a:xfrm>
            <a:off x="2065338" y="98425"/>
            <a:ext cx="80613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pic>
        <p:nvPicPr>
          <p:cNvPr id="64517" name="Picture 2">
            <a:extLst>
              <a:ext uri="{FF2B5EF4-FFF2-40B4-BE49-F238E27FC236}">
                <a16:creationId xmlns:a16="http://schemas.microsoft.com/office/drawing/2014/main" id="{42EF0301-A708-42D6-A470-BBB6EEFD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2889250"/>
            <a:ext cx="500062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>
            <a:extLst>
              <a:ext uri="{FF2B5EF4-FFF2-40B4-BE49-F238E27FC236}">
                <a16:creationId xmlns:a16="http://schemas.microsoft.com/office/drawing/2014/main" id="{4AA635FA-F58E-4840-8680-6BF67F97B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710113"/>
            <a:ext cx="1010602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 of a </a:t>
            </a:r>
            <a:r>
              <a:rPr lang="en-US" altLang="en-US" b="1" i="1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binary tree</a:t>
            </a:r>
            <a:r>
              <a:rPr lang="en-US" altLang="en-US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having ’n’ nodes is -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 of a </a:t>
            </a:r>
            <a:r>
              <a:rPr lang="en-US" altLang="en-US" b="1" i="1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binary tree</a:t>
            </a:r>
            <a:r>
              <a:rPr lang="en-US" altLang="en-US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having ’n’ nodes is -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282829"/>
                </a:solidFill>
                <a:latin typeface="-apple-system"/>
              </a:rPr>
              <a:t>  </a:t>
            </a:r>
            <a:endParaRPr lang="en-US" altLang="en-US" sz="2900">
              <a:solidFill>
                <a:srgbClr val="282829"/>
              </a:solidFill>
              <a:latin typeface="-apple-system"/>
            </a:endParaRPr>
          </a:p>
        </p:txBody>
      </p:sp>
      <p:pic>
        <p:nvPicPr>
          <p:cNvPr id="66563" name="Picture 5" descr="https://qphs.fs.quoracdn.net/main-qimg-f14abdd9ad63481e50fa8cbcee37a9cb">
            <a:extLst>
              <a:ext uri="{FF2B5EF4-FFF2-40B4-BE49-F238E27FC236}">
                <a16:creationId xmlns:a16="http://schemas.microsoft.com/office/drawing/2014/main" id="{84A477CD-5E26-4135-8B37-4AA236C7E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3" y="4751388"/>
            <a:ext cx="2133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6" descr="https://qphs.fs.quoracdn.net/main-qimg-12a2c9cebae4ab8df3d59284d5086e59">
            <a:extLst>
              <a:ext uri="{FF2B5EF4-FFF2-40B4-BE49-F238E27FC236}">
                <a16:creationId xmlns:a16="http://schemas.microsoft.com/office/drawing/2014/main" id="{CD79F9A5-6BBA-465E-A558-3FBF6F15A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8" y="5665788"/>
            <a:ext cx="19240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8FEFA-872F-4FE9-89F8-8516E24AF904}"/>
              </a:ext>
            </a:extLst>
          </p:cNvPr>
          <p:cNvSpPr txBox="1"/>
          <p:nvPr/>
        </p:nvSpPr>
        <p:spPr>
          <a:xfrm>
            <a:off x="2065338" y="98425"/>
            <a:ext cx="80613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PROPERTIES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OF BINARY TREE</a:t>
            </a:r>
          </a:p>
        </p:txBody>
      </p:sp>
      <p:sp>
        <p:nvSpPr>
          <p:cNvPr id="66566" name="TextBox 9">
            <a:extLst>
              <a:ext uri="{FF2B5EF4-FFF2-40B4-BE49-F238E27FC236}">
                <a16:creationId xmlns:a16="http://schemas.microsoft.com/office/drawing/2014/main" id="{5425BC20-6E60-421A-9934-579FEA1F8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438" y="2152650"/>
            <a:ext cx="978058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If no of nodes =5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Log (5+1) to base 2 =2.58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So take upper bound =3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srgbClr val="FF0000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So height = 3-1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Therefore =2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66567" name="Group 10">
            <a:extLst>
              <a:ext uri="{FF2B5EF4-FFF2-40B4-BE49-F238E27FC236}">
                <a16:creationId xmlns:a16="http://schemas.microsoft.com/office/drawing/2014/main" id="{3CC70755-30D9-4623-B14F-B25DDAD707CA}"/>
              </a:ext>
            </a:extLst>
          </p:cNvPr>
          <p:cNvGrpSpPr>
            <a:grpSpLocks/>
          </p:cNvGrpSpPr>
          <p:nvPr/>
        </p:nvGrpSpPr>
        <p:grpSpPr bwMode="auto">
          <a:xfrm>
            <a:off x="7854950" y="1050925"/>
            <a:ext cx="3476625" cy="2403475"/>
            <a:chOff x="2745531" y="2754231"/>
            <a:chExt cx="1733742" cy="24045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504700-7E91-458F-88E6-13E18BED964C}"/>
                </a:ext>
              </a:extLst>
            </p:cNvPr>
            <p:cNvSpPr/>
            <p:nvPr/>
          </p:nvSpPr>
          <p:spPr>
            <a:xfrm>
              <a:off x="3512653" y="2754231"/>
              <a:ext cx="498748" cy="5955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6B446-ED81-4989-824A-A19AD90A8133}"/>
                </a:ext>
              </a:extLst>
            </p:cNvPr>
            <p:cNvSpPr/>
            <p:nvPr/>
          </p:nvSpPr>
          <p:spPr>
            <a:xfrm>
              <a:off x="3980525" y="3684934"/>
              <a:ext cx="498748" cy="5955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084103-F030-4A48-84B3-BCCA906B8A6A}"/>
                </a:ext>
              </a:extLst>
            </p:cNvPr>
            <p:cNvSpPr/>
            <p:nvPr/>
          </p:nvSpPr>
          <p:spPr>
            <a:xfrm>
              <a:off x="3350362" y="4534637"/>
              <a:ext cx="498748" cy="59558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78B328-BF96-4046-8C7F-6697D6FC762C}"/>
                </a:ext>
              </a:extLst>
            </p:cNvPr>
            <p:cNvSpPr/>
            <p:nvPr/>
          </p:nvSpPr>
          <p:spPr>
            <a:xfrm>
              <a:off x="2745531" y="4563225"/>
              <a:ext cx="498748" cy="59558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1E89F0-CF30-4691-BD15-C4A0248BEA4F}"/>
                </a:ext>
              </a:extLst>
            </p:cNvPr>
            <p:cNvSpPr/>
            <p:nvPr/>
          </p:nvSpPr>
          <p:spPr>
            <a:xfrm>
              <a:off x="3056655" y="3662698"/>
              <a:ext cx="498748" cy="59558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1B4A26F-A394-4583-9177-75E0E85C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8611" y="3291053"/>
              <a:ext cx="159125" cy="4462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EB9498-F232-4C11-9B0B-56DAD4CE0AA1}"/>
                </a:ext>
              </a:extLst>
            </p:cNvPr>
            <p:cNvCxnSpPr>
              <a:stCxn id="16" idx="3"/>
              <a:endCxn id="15" idx="0"/>
            </p:cNvCxnSpPr>
            <p:nvPr/>
          </p:nvCxnSpPr>
          <p:spPr>
            <a:xfrm flipH="1">
              <a:off x="2994905" y="4170932"/>
              <a:ext cx="134583" cy="392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CB1848-23E3-4FB1-BDBE-9735CBA548F8}"/>
                </a:ext>
              </a:extLst>
            </p:cNvPr>
            <p:cNvCxnSpPr>
              <a:stCxn id="16" idx="5"/>
              <a:endCxn id="14" idx="0"/>
            </p:cNvCxnSpPr>
            <p:nvPr/>
          </p:nvCxnSpPr>
          <p:spPr>
            <a:xfrm>
              <a:off x="3482570" y="4170932"/>
              <a:ext cx="117166" cy="3637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47D9F16-7DEE-4FCC-89AB-71210C5B0D8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849109" y="3324406"/>
              <a:ext cx="204249" cy="447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581" name="TextBox 20">
              <a:extLst>
                <a:ext uri="{FF2B5EF4-FFF2-40B4-BE49-F238E27FC236}">
                  <a16:creationId xmlns:a16="http://schemas.microsoft.com/office/drawing/2014/main" id="{29742EC7-E269-41E4-9FF9-690EE7967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1206" y="3075363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IN" altLang="en-US" sz="1800"/>
            </a:p>
          </p:txBody>
        </p:sp>
        <p:sp>
          <p:nvSpPr>
            <p:cNvPr id="66582" name="TextBox 21">
              <a:extLst>
                <a:ext uri="{FF2B5EF4-FFF2-40B4-BE49-F238E27FC236}">
                  <a16:creationId xmlns:a16="http://schemas.microsoft.com/office/drawing/2014/main" id="{9F9F9E52-A10D-4179-9267-8ECF94040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142" y="4491605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IN" altLang="en-US" sz="1800"/>
            </a:p>
          </p:txBody>
        </p:sp>
        <p:sp>
          <p:nvSpPr>
            <p:cNvPr id="66583" name="TextBox 22">
              <a:extLst>
                <a:ext uri="{FF2B5EF4-FFF2-40B4-BE49-F238E27FC236}">
                  <a16:creationId xmlns:a16="http://schemas.microsoft.com/office/drawing/2014/main" id="{9D9FA23B-AC98-45BA-8482-C33E2AC98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603" y="3233304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IN" altLang="en-US" sz="1800"/>
            </a:p>
          </p:txBody>
        </p:sp>
        <p:sp>
          <p:nvSpPr>
            <p:cNvPr id="66584" name="TextBox 23">
              <a:extLst>
                <a:ext uri="{FF2B5EF4-FFF2-40B4-BE49-F238E27FC236}">
                  <a16:creationId xmlns:a16="http://schemas.microsoft.com/office/drawing/2014/main" id="{96767E7E-D5C1-4777-90CA-2208952D8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547" y="4163883"/>
              <a:ext cx="3367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IN" altLang="en-US" sz="1800"/>
            </a:p>
          </p:txBody>
        </p:sp>
      </p:grpSp>
      <p:pic>
        <p:nvPicPr>
          <p:cNvPr id="66568" name="Picture 7">
            <a:extLst>
              <a:ext uri="{FF2B5EF4-FFF2-40B4-BE49-F238E27FC236}">
                <a16:creationId xmlns:a16="http://schemas.microsoft.com/office/drawing/2014/main" id="{7D12E6A2-DEC3-4D5E-8135-5B0EBACD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04925"/>
            <a:ext cx="27527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Box 25">
            <a:extLst>
              <a:ext uri="{FF2B5EF4-FFF2-40B4-BE49-F238E27FC236}">
                <a16:creationId xmlns:a16="http://schemas.microsoft.com/office/drawing/2014/main" id="{70ABFD44-D63E-4EB8-8DA9-E7FBFF53C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1950" y="879475"/>
            <a:ext cx="1063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Level 0</a:t>
            </a:r>
          </a:p>
        </p:txBody>
      </p:sp>
      <p:sp>
        <p:nvSpPr>
          <p:cNvPr id="66570" name="TextBox 26">
            <a:extLst>
              <a:ext uri="{FF2B5EF4-FFF2-40B4-BE49-F238E27FC236}">
                <a16:creationId xmlns:a16="http://schemas.microsoft.com/office/drawing/2014/main" id="{15B49044-A8C1-4922-8632-6D53D6182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3575" y="1657350"/>
            <a:ext cx="1065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Level 1</a:t>
            </a:r>
          </a:p>
        </p:txBody>
      </p:sp>
      <p:sp>
        <p:nvSpPr>
          <p:cNvPr id="66571" name="TextBox 27">
            <a:extLst>
              <a:ext uri="{FF2B5EF4-FFF2-40B4-BE49-F238E27FC236}">
                <a16:creationId xmlns:a16="http://schemas.microsoft.com/office/drawing/2014/main" id="{8DBA3582-8CA5-4DB4-807D-71793789C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5725" y="2941638"/>
            <a:ext cx="1065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Level 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06BDE-0A6B-4BB2-9FC7-7D82342C0F48}"/>
              </a:ext>
            </a:extLst>
          </p:cNvPr>
          <p:cNvSpPr txBox="1"/>
          <p:nvPr/>
        </p:nvSpPr>
        <p:spPr>
          <a:xfrm>
            <a:off x="1287576" y="1630459"/>
            <a:ext cx="6276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en-US" dirty="0"/>
              <a:t>60  70  80  90  100  120   75   50  85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4D8EB-F470-4887-815D-5D62A5FF7149}"/>
              </a:ext>
            </a:extLst>
          </p:cNvPr>
          <p:cNvSpPr txBox="1"/>
          <p:nvPr/>
        </p:nvSpPr>
        <p:spPr>
          <a:xfrm>
            <a:off x="1562100" y="203200"/>
            <a:ext cx="9815513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5378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EC5760CE-7F7A-484D-A362-9F142F344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450" y="1166813"/>
            <a:ext cx="9242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IN" altLang="en-US"/>
              <a:t>Class BinaryTree</a:t>
            </a:r>
          </a:p>
          <a:p>
            <a:pPr eaLnBrk="1" hangingPunct="1">
              <a:buFontTx/>
              <a:buNone/>
            </a:pPr>
            <a:r>
              <a:rPr lang="en-IN" altLang="en-US"/>
              <a:t>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IN" altLang="en-US" b="1"/>
              <a:t>     Objects</a:t>
            </a:r>
          </a:p>
          <a:p>
            <a:pPr lvl="1" algn="just" eaLnBrk="1" hangingPunct="1">
              <a:buFont typeface="Arial" panose="020B0604020202020204" pitchFamily="34" charset="0"/>
              <a:buNone/>
            </a:pPr>
            <a:r>
              <a:rPr lang="en-IN" altLang="en-US" sz="2800"/>
              <a:t>    A finite set of nodes either empty or consisting of a root   </a:t>
            </a:r>
          </a:p>
          <a:p>
            <a:pPr lvl="1" algn="just" eaLnBrk="1" hangingPunct="1">
              <a:buFont typeface="Arial" panose="020B0604020202020204" pitchFamily="34" charset="0"/>
              <a:buNone/>
            </a:pPr>
            <a:r>
              <a:rPr lang="en-IN" altLang="en-US" sz="2800"/>
              <a:t>    node, left BinaryTree and right BinaryTree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IN" altLang="en-US" b="1"/>
              <a:t>    Methods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IN" altLang="en-US" sz="2800"/>
              <a:t>    BinaryTree()                     // Empty Binary Tree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IN" altLang="en-US" sz="2800"/>
              <a:t>    isEmpty()                         // Is Binary Tree empty?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IN" altLang="en-US" sz="2800"/>
              <a:t>    leftSubTree()                   // returns the left subtree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IN" altLang="en-US" sz="2800"/>
              <a:t>    rightSubTree()                // returns the right subtree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IN" altLang="en-US" sz="2800"/>
              <a:t>    rootData()                      // returns data in the root node</a:t>
            </a:r>
          </a:p>
          <a:p>
            <a:pPr lvl="1" eaLnBrk="1" hangingPunct="1">
              <a:buFontTx/>
              <a:buNone/>
            </a:pPr>
            <a:r>
              <a:rPr lang="en-IN" altLang="en-US" sz="280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BCF0D-0517-41EC-A644-7F8CAFA911B3}"/>
              </a:ext>
            </a:extLst>
          </p:cNvPr>
          <p:cNvSpPr txBox="1"/>
          <p:nvPr/>
        </p:nvSpPr>
        <p:spPr>
          <a:xfrm>
            <a:off x="2490788" y="212725"/>
            <a:ext cx="7210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- ADT</a:t>
            </a:r>
            <a:endParaRPr lang="en-US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C9D39D-30BA-4835-BDAB-0D65F5FBB2D8}"/>
              </a:ext>
            </a:extLst>
          </p:cNvPr>
          <p:cNvSpPr txBox="1"/>
          <p:nvPr/>
        </p:nvSpPr>
        <p:spPr>
          <a:xfrm>
            <a:off x="2065338" y="133350"/>
            <a:ext cx="80613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2FC9F-44EA-4C09-907C-97E8B4F66E77}"/>
              </a:ext>
            </a:extLst>
          </p:cNvPr>
          <p:cNvSpPr txBox="1"/>
          <p:nvPr/>
        </p:nvSpPr>
        <p:spPr>
          <a:xfrm>
            <a:off x="1100138" y="1004888"/>
            <a:ext cx="10590212" cy="5878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en-US" sz="3200" b="1" dirty="0">
                <a:solidFill>
                  <a:srgbClr val="333333"/>
                </a:solidFill>
                <a:latin typeface="Open Sans"/>
              </a:rPr>
              <a:t>Displaying (or) visiting order of nodes in a binary tree is called as Binary Tree Traversal.</a:t>
            </a:r>
          </a:p>
          <a:p>
            <a:pPr marL="1428750" lvl="2" indent="-514350" algn="just" eaLnBrk="1" hangingPunct="1">
              <a:buFont typeface="+mj-lt"/>
              <a:buAutoNum type="arabicPeriod"/>
              <a:defRPr/>
            </a:pPr>
            <a:r>
              <a:rPr lang="en-IN" altLang="en-US" sz="2400" dirty="0"/>
              <a:t>Visit each node in the tree exactly once.</a:t>
            </a:r>
          </a:p>
          <a:p>
            <a:pPr marL="1428750" lvl="2" indent="-514350" algn="just" eaLnBrk="1" hangingPunct="1">
              <a:buFont typeface="+mj-lt"/>
              <a:buAutoNum type="arabicPeriod"/>
              <a:defRPr/>
            </a:pPr>
            <a:r>
              <a:rPr lang="en-IN" altLang="en-US" sz="2400" dirty="0"/>
              <a:t>When a node is visited, an operation is performed on it.</a:t>
            </a:r>
          </a:p>
          <a:p>
            <a:pPr marL="1428750" lvl="2" indent="-514350" algn="just" eaLnBrk="1" hangingPunct="1">
              <a:buFont typeface="+mj-lt"/>
              <a:buAutoNum type="arabicPeriod"/>
              <a:defRPr/>
            </a:pPr>
            <a:r>
              <a:rPr lang="en-IN" altLang="en-US" sz="2400" dirty="0"/>
              <a:t>A full traversal produces a linear order for the nodes in a tree</a:t>
            </a:r>
          </a:p>
          <a:p>
            <a:pPr algn="just" eaLnBrk="1" hangingPunct="1">
              <a:defRPr/>
            </a:pPr>
            <a:endParaRPr lang="en-US" sz="3200" b="1" dirty="0">
              <a:solidFill>
                <a:srgbClr val="333333"/>
              </a:solidFill>
              <a:latin typeface="Open Sans"/>
            </a:endParaRPr>
          </a:p>
          <a:p>
            <a:pPr algn="just" eaLnBrk="1" hangingPunct="1">
              <a:defRPr/>
            </a:pPr>
            <a:r>
              <a:rPr lang="en-US" sz="3200" dirty="0">
                <a:solidFill>
                  <a:srgbClr val="333333"/>
                </a:solidFill>
                <a:latin typeface="Open Sans"/>
              </a:rPr>
              <a:t>There are three types of binary tree traversals.</a:t>
            </a:r>
          </a:p>
          <a:p>
            <a:pPr lvl="3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 In - Order Traversal</a:t>
            </a:r>
          </a:p>
          <a:p>
            <a:pPr lvl="3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 Pre - Order Traversal</a:t>
            </a:r>
          </a:p>
          <a:p>
            <a:pPr lvl="3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 Post - Order Traversal</a:t>
            </a:r>
          </a:p>
          <a:p>
            <a:pPr lvl="3" eaLnBrk="1" hangingPunct="1">
              <a:defRPr/>
            </a:pPr>
            <a:endParaRPr lang="en-US" sz="2400" b="1" dirty="0">
              <a:solidFill>
                <a:srgbClr val="333333"/>
              </a:solidFill>
              <a:latin typeface="Open Sans"/>
            </a:endParaRPr>
          </a:p>
          <a:p>
            <a:pPr marL="0" lvl="3" eaLnBrk="1" hangingPunct="1">
              <a:defRPr/>
            </a:pPr>
            <a:r>
              <a:rPr lang="en-US" sz="3200" dirty="0">
                <a:solidFill>
                  <a:srgbClr val="333333"/>
                </a:solidFill>
                <a:latin typeface="Open Sans"/>
              </a:rPr>
              <a:t>Traversal Implementation:</a:t>
            </a:r>
          </a:p>
          <a:p>
            <a:pPr marL="2286000" lvl="4" indent="-457200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Recursive Traversal Algorithms</a:t>
            </a:r>
          </a:p>
          <a:p>
            <a:pPr marL="2286000" lvl="4" indent="-457200" algn="just" eaLnBrk="1" hangingPunct="1"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333333"/>
                </a:solidFill>
                <a:latin typeface="Open Sans"/>
              </a:rPr>
              <a:t>Non-Recursive Traversal Algorithms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3F387-C7F8-4C61-8BF6-EDE1D14442BB}"/>
              </a:ext>
            </a:extLst>
          </p:cNvPr>
          <p:cNvSpPr txBox="1"/>
          <p:nvPr/>
        </p:nvSpPr>
        <p:spPr>
          <a:xfrm>
            <a:off x="3940175" y="325438"/>
            <a:ext cx="22891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9F612-B364-448C-8D7A-1D02F6B94FDD}"/>
              </a:ext>
            </a:extLst>
          </p:cNvPr>
          <p:cNvSpPr txBox="1"/>
          <p:nvPr/>
        </p:nvSpPr>
        <p:spPr>
          <a:xfrm>
            <a:off x="1423988" y="1503363"/>
            <a:ext cx="3916362" cy="4092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Linear Data Structure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Level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entities or nodes linked to gather to stimulate a hierarchy relation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– Down Approach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store information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Unidirectional </a:t>
            </a:r>
          </a:p>
        </p:txBody>
      </p:sp>
      <p:grpSp>
        <p:nvGrpSpPr>
          <p:cNvPr id="7172" name="Group 5">
            <a:extLst>
              <a:ext uri="{FF2B5EF4-FFF2-40B4-BE49-F238E27FC236}">
                <a16:creationId xmlns:a16="http://schemas.microsoft.com/office/drawing/2014/main" id="{53A66D2F-52C9-4D4A-BB61-9AB5EFB0DB88}"/>
              </a:ext>
            </a:extLst>
          </p:cNvPr>
          <p:cNvGrpSpPr>
            <a:grpSpLocks/>
          </p:cNvGrpSpPr>
          <p:nvPr/>
        </p:nvGrpSpPr>
        <p:grpSpPr bwMode="auto">
          <a:xfrm>
            <a:off x="6559550" y="698500"/>
            <a:ext cx="4332288" cy="5578475"/>
            <a:chOff x="6559467" y="699043"/>
            <a:chExt cx="3914429" cy="488059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C94F4EB-1B3C-4004-A5D4-71134867A270}"/>
                </a:ext>
              </a:extLst>
            </p:cNvPr>
            <p:cNvSpPr/>
            <p:nvPr/>
          </p:nvSpPr>
          <p:spPr>
            <a:xfrm>
              <a:off x="8201835" y="992101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D7CFB2-3B05-45E4-B3DF-5CCF621FDA7C}"/>
                </a:ext>
              </a:extLst>
            </p:cNvPr>
            <p:cNvSpPr/>
            <p:nvPr/>
          </p:nvSpPr>
          <p:spPr>
            <a:xfrm>
              <a:off x="7236495" y="2231000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7CF067-0F99-4783-B965-0FD60E945F6A}"/>
                </a:ext>
              </a:extLst>
            </p:cNvPr>
            <p:cNvSpPr/>
            <p:nvPr/>
          </p:nvSpPr>
          <p:spPr>
            <a:xfrm>
              <a:off x="9195861" y="2219889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DE8645-683A-4C01-8DE1-9F922ADA98A2}"/>
                </a:ext>
              </a:extLst>
            </p:cNvPr>
            <p:cNvSpPr/>
            <p:nvPr/>
          </p:nvSpPr>
          <p:spPr>
            <a:xfrm>
              <a:off x="6559467" y="3376842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8F2446-24EA-4DB7-A164-B3C15FBC81BA}"/>
                </a:ext>
              </a:extLst>
            </p:cNvPr>
            <p:cNvSpPr/>
            <p:nvPr/>
          </p:nvSpPr>
          <p:spPr>
            <a:xfrm>
              <a:off x="7824592" y="3415732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FBB35B-171E-4BFA-AC8C-DBAA9E23F7B5}"/>
                </a:ext>
              </a:extLst>
            </p:cNvPr>
            <p:cNvSpPr/>
            <p:nvPr/>
          </p:nvSpPr>
          <p:spPr>
            <a:xfrm>
              <a:off x="8673746" y="3365731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47B030-DEF5-4DCD-9E94-7F8B026C7FA3}"/>
                </a:ext>
              </a:extLst>
            </p:cNvPr>
            <p:cNvSpPr/>
            <p:nvPr/>
          </p:nvSpPr>
          <p:spPr>
            <a:xfrm>
              <a:off x="9946043" y="3401843"/>
              <a:ext cx="527853" cy="59861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5F7D39-0D8B-4E84-B67E-EB7B38A8E9A0}"/>
                </a:ext>
              </a:extLst>
            </p:cNvPr>
            <p:cNvSpPr/>
            <p:nvPr/>
          </p:nvSpPr>
          <p:spPr>
            <a:xfrm>
              <a:off x="6720118" y="4724076"/>
              <a:ext cx="243845" cy="28750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87EDE4-EE78-460C-84B5-52AB80C9BA32}"/>
                </a:ext>
              </a:extLst>
            </p:cNvPr>
            <p:cNvSpPr/>
            <p:nvPr/>
          </p:nvSpPr>
          <p:spPr>
            <a:xfrm>
              <a:off x="7305346" y="4739354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4F3D4E-A40A-4E64-9B8E-F5643B595139}"/>
                </a:ext>
              </a:extLst>
            </p:cNvPr>
            <p:cNvSpPr/>
            <p:nvPr/>
          </p:nvSpPr>
          <p:spPr>
            <a:xfrm>
              <a:off x="9657732" y="4697687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A03E9E7-6BC7-4693-A962-9816AF5CC54B}"/>
                </a:ext>
              </a:extLst>
            </p:cNvPr>
            <p:cNvSpPr/>
            <p:nvPr/>
          </p:nvSpPr>
          <p:spPr>
            <a:xfrm>
              <a:off x="9162871" y="4711576"/>
              <a:ext cx="243845" cy="28750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3CCB39-6CEF-4EA1-BE59-516FA493FFF9}"/>
                </a:ext>
              </a:extLst>
            </p:cNvPr>
            <p:cNvSpPr/>
            <p:nvPr/>
          </p:nvSpPr>
          <p:spPr>
            <a:xfrm>
              <a:off x="8788497" y="4751854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314D87-BE1F-4951-ACEE-43A7A40DCC80}"/>
                </a:ext>
              </a:extLst>
            </p:cNvPr>
            <p:cNvSpPr/>
            <p:nvPr/>
          </p:nvSpPr>
          <p:spPr>
            <a:xfrm>
              <a:off x="8329494" y="4761576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45F1EF7-B853-4099-A157-1687131D40B8}"/>
                </a:ext>
              </a:extLst>
            </p:cNvPr>
            <p:cNvSpPr/>
            <p:nvPr/>
          </p:nvSpPr>
          <p:spPr>
            <a:xfrm>
              <a:off x="7745701" y="4760187"/>
              <a:ext cx="243845" cy="28611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9FD415-D6B4-43EF-A3DB-F5D8A80E0407}"/>
                </a:ext>
              </a:extLst>
            </p:cNvPr>
            <p:cNvSpPr/>
            <p:nvPr/>
          </p:nvSpPr>
          <p:spPr>
            <a:xfrm>
              <a:off x="10131078" y="4711576"/>
              <a:ext cx="243845" cy="28750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CBE1F4-A99D-4B59-9070-F31C8BB36585}"/>
                </a:ext>
              </a:extLst>
            </p:cNvPr>
            <p:cNvCxnSpPr>
              <a:stCxn id="7" idx="3"/>
              <a:endCxn id="8" idx="7"/>
            </p:cNvCxnSpPr>
            <p:nvPr/>
          </p:nvCxnSpPr>
          <p:spPr>
            <a:xfrm flipH="1">
              <a:off x="7686891" y="1503217"/>
              <a:ext cx="590965" cy="815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9E6F32-9F3F-4229-931B-2D52D1753EC9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8652231" y="1503217"/>
              <a:ext cx="621087" cy="8041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02E308-B7FF-411B-A62D-F9980B935DD2}"/>
                </a:ext>
              </a:extLst>
            </p:cNvPr>
            <p:cNvCxnSpPr>
              <a:stCxn id="8" idx="3"/>
              <a:endCxn id="10" idx="0"/>
            </p:cNvCxnSpPr>
            <p:nvPr/>
          </p:nvCxnSpPr>
          <p:spPr>
            <a:xfrm flipH="1">
              <a:off x="6823393" y="2742116"/>
              <a:ext cx="490559" cy="634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7F4C7E3-1830-4AA8-B607-7B93C8639FE4}"/>
                </a:ext>
              </a:extLst>
            </p:cNvPr>
            <p:cNvCxnSpPr>
              <a:stCxn id="8" idx="5"/>
              <a:endCxn id="11" idx="0"/>
            </p:cNvCxnSpPr>
            <p:nvPr/>
          </p:nvCxnSpPr>
          <p:spPr>
            <a:xfrm>
              <a:off x="7686891" y="2742116"/>
              <a:ext cx="401627" cy="673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D7AB62-4920-4888-8D7F-52C60D8E29E8}"/>
                </a:ext>
              </a:extLst>
            </p:cNvPr>
            <p:cNvCxnSpPr>
              <a:stCxn id="9" idx="3"/>
              <a:endCxn id="12" idx="7"/>
            </p:cNvCxnSpPr>
            <p:nvPr/>
          </p:nvCxnSpPr>
          <p:spPr>
            <a:xfrm flipH="1">
              <a:off x="9124142" y="2731004"/>
              <a:ext cx="149176" cy="722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1C724AB-E371-4A1F-8AA1-447E8C8BA662}"/>
                </a:ext>
              </a:extLst>
            </p:cNvPr>
            <p:cNvCxnSpPr>
              <a:stCxn id="9" idx="5"/>
              <a:endCxn id="13" idx="0"/>
            </p:cNvCxnSpPr>
            <p:nvPr/>
          </p:nvCxnSpPr>
          <p:spPr>
            <a:xfrm>
              <a:off x="9646257" y="2731004"/>
              <a:ext cx="563713" cy="670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6FE134-953B-4C8F-A9EF-33A71E00113E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6823393" y="3975459"/>
              <a:ext cx="18647" cy="748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393D26-06CA-4FA8-A692-52DB79A9C610}"/>
                </a:ext>
              </a:extLst>
            </p:cNvPr>
            <p:cNvCxnSpPr>
              <a:stCxn id="10" idx="4"/>
              <a:endCxn id="15" idx="1"/>
            </p:cNvCxnSpPr>
            <p:nvPr/>
          </p:nvCxnSpPr>
          <p:spPr>
            <a:xfrm>
              <a:off x="6823393" y="3975459"/>
              <a:ext cx="517812" cy="80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ACB7E06-E305-4222-B553-19BD1A939834}"/>
                </a:ext>
              </a:extLst>
            </p:cNvPr>
            <p:cNvCxnSpPr>
              <a:cxnSpLocks/>
              <a:stCxn id="11" idx="3"/>
              <a:endCxn id="20" idx="0"/>
            </p:cNvCxnSpPr>
            <p:nvPr/>
          </p:nvCxnSpPr>
          <p:spPr>
            <a:xfrm flipH="1">
              <a:off x="7867623" y="3926847"/>
              <a:ext cx="32991" cy="833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398297-D893-48ED-BA32-9FBFBFB4239C}"/>
                </a:ext>
              </a:extLst>
            </p:cNvPr>
            <p:cNvCxnSpPr>
              <a:cxnSpLocks/>
              <a:stCxn id="11" idx="5"/>
              <a:endCxn id="19" idx="1"/>
            </p:cNvCxnSpPr>
            <p:nvPr/>
          </p:nvCxnSpPr>
          <p:spPr>
            <a:xfrm>
              <a:off x="8274988" y="3926847"/>
              <a:ext cx="90367" cy="876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C8F805D-142E-4B82-87A6-4D15255BF438}"/>
                </a:ext>
              </a:extLst>
            </p:cNvPr>
            <p:cNvCxnSpPr>
              <a:stCxn id="12" idx="3"/>
              <a:endCxn id="18" idx="0"/>
            </p:cNvCxnSpPr>
            <p:nvPr/>
          </p:nvCxnSpPr>
          <p:spPr>
            <a:xfrm>
              <a:off x="8751203" y="3876846"/>
              <a:ext cx="159217" cy="875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29EBE57-74E5-43AA-9864-F92F3461C121}"/>
                </a:ext>
              </a:extLst>
            </p:cNvPr>
            <p:cNvCxnSpPr>
              <a:stCxn id="12" idx="5"/>
              <a:endCxn id="17" idx="0"/>
            </p:cNvCxnSpPr>
            <p:nvPr/>
          </p:nvCxnSpPr>
          <p:spPr>
            <a:xfrm>
              <a:off x="9124142" y="3876846"/>
              <a:ext cx="160651" cy="834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BB3807D-EAA1-48DF-89B7-ACD7804DED45}"/>
                </a:ext>
              </a:extLst>
            </p:cNvPr>
            <p:cNvCxnSpPr>
              <a:stCxn id="13" idx="3"/>
              <a:endCxn id="16" idx="7"/>
            </p:cNvCxnSpPr>
            <p:nvPr/>
          </p:nvCxnSpPr>
          <p:spPr>
            <a:xfrm flipH="1">
              <a:off x="9865718" y="3912958"/>
              <a:ext cx="157782" cy="826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5F47418-7265-4244-931D-B3C60EA41E24}"/>
                </a:ext>
              </a:extLst>
            </p:cNvPr>
            <p:cNvCxnSpPr>
              <a:stCxn id="13" idx="5"/>
              <a:endCxn id="21" idx="7"/>
            </p:cNvCxnSpPr>
            <p:nvPr/>
          </p:nvCxnSpPr>
          <p:spPr>
            <a:xfrm flipH="1">
              <a:off x="10339064" y="3912958"/>
              <a:ext cx="57375" cy="841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02" name="TextBox 35">
              <a:extLst>
                <a:ext uri="{FF2B5EF4-FFF2-40B4-BE49-F238E27FC236}">
                  <a16:creationId xmlns:a16="http://schemas.microsoft.com/office/drawing/2014/main" id="{4E8F83B0-C797-4DE5-B661-40B7184E4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2215" y="699043"/>
              <a:ext cx="1581078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Director</a:t>
              </a:r>
            </a:p>
          </p:txBody>
        </p:sp>
        <p:sp>
          <p:nvSpPr>
            <p:cNvPr id="7203" name="TextBox 36">
              <a:extLst>
                <a:ext uri="{FF2B5EF4-FFF2-40B4-BE49-F238E27FC236}">
                  <a16:creationId xmlns:a16="http://schemas.microsoft.com/office/drawing/2014/main" id="{878D4DF3-E5FD-48B4-9392-28B2ADF2C8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9998" y="2346585"/>
              <a:ext cx="1139001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Dean</a:t>
              </a:r>
            </a:p>
          </p:txBody>
        </p:sp>
        <p:sp>
          <p:nvSpPr>
            <p:cNvPr id="7204" name="TextBox 37">
              <a:extLst>
                <a:ext uri="{FF2B5EF4-FFF2-40B4-BE49-F238E27FC236}">
                  <a16:creationId xmlns:a16="http://schemas.microsoft.com/office/drawing/2014/main" id="{23682069-F7C7-4165-A74D-9D20436BA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693" y="3579269"/>
              <a:ext cx="704189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7205" name="TextBox 38">
              <a:extLst>
                <a:ext uri="{FF2B5EF4-FFF2-40B4-BE49-F238E27FC236}">
                  <a16:creationId xmlns:a16="http://schemas.microsoft.com/office/drawing/2014/main" id="{167C07EF-67A4-4784-9A49-DC0D78EED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1726" y="3556190"/>
              <a:ext cx="704189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7206" name="TextBox 39">
              <a:extLst>
                <a:ext uri="{FF2B5EF4-FFF2-40B4-BE49-F238E27FC236}">
                  <a16:creationId xmlns:a16="http://schemas.microsoft.com/office/drawing/2014/main" id="{1F22FE21-86EB-4B41-831A-66B807DC30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1577" y="5256517"/>
              <a:ext cx="2757245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34D4D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FACULTY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:a16="http://schemas.microsoft.com/office/drawing/2014/main" id="{207CF4BD-3844-42D0-B897-A17CEC6E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7763"/>
            <a:ext cx="876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extBox 5">
            <a:extLst>
              <a:ext uri="{FF2B5EF4-FFF2-40B4-BE49-F238E27FC236}">
                <a16:creationId xmlns:a16="http://schemas.microsoft.com/office/drawing/2014/main" id="{D5B34293-BBDB-4161-B049-BD921935C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638" y="304800"/>
            <a:ext cx="9418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BINARY TREE TRAVERSAL</a:t>
            </a:r>
            <a:endParaRPr lang="en-I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7DF12C-B837-4BF4-9C41-336A5087A39B}"/>
              </a:ext>
            </a:extLst>
          </p:cNvPr>
          <p:cNvGraphicFramePr>
            <a:graphicFrameLocks noGrp="1"/>
          </p:cNvGraphicFramePr>
          <p:nvPr/>
        </p:nvGraphicFramePr>
        <p:xfrm>
          <a:off x="7477246" y="1012053"/>
          <a:ext cx="4131787" cy="219456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1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0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ORDER: 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CHILD -&gt; ROOT NODE -&gt; RIGHT CHILD</a:t>
                      </a:r>
                      <a:endParaRPr lang="en-IN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07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ORDER:</a:t>
                      </a:r>
                    </a:p>
                    <a:p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ROOT NODE -&gt; LEFT CHILD -&gt; RIGHT CHILD</a:t>
                      </a:r>
                      <a:endParaRPr lang="en-IN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07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ORDER:</a:t>
                      </a:r>
                    </a:p>
                    <a:p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CHILD -&gt; RIGHT CHILD -&gt; ROOT NODE</a:t>
                      </a:r>
                      <a:endParaRPr lang="en-IN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661" name="TextBox 8">
            <a:extLst>
              <a:ext uri="{FF2B5EF4-FFF2-40B4-BE49-F238E27FC236}">
                <a16:creationId xmlns:a16="http://schemas.microsoft.com/office/drawing/2014/main" id="{2DC6F730-2DBE-49CF-AE27-50E91FD00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266825"/>
            <a:ext cx="6442075" cy="1785104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tree traversal can be implemented :</a:t>
            </a:r>
          </a:p>
          <a:p>
            <a:pPr lvl="2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Approach</a:t>
            </a:r>
          </a:p>
          <a:p>
            <a:pPr lvl="2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Approach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F0556F5-8371-4425-9EB4-CDADB631AD75}"/>
              </a:ext>
            </a:extLst>
          </p:cNvPr>
          <p:cNvGraphicFramePr>
            <a:graphicFrameLocks noGrp="1"/>
          </p:cNvGraphicFramePr>
          <p:nvPr/>
        </p:nvGraphicFramePr>
        <p:xfrm>
          <a:off x="876300" y="3475038"/>
          <a:ext cx="10560050" cy="307842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28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Recursive</a:t>
                      </a:r>
                      <a:endParaRPr lang="en-IN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Iterative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7" marB="45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06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the set of instructions repeatedly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 method call where the method being called is the same as one making call (Function call itself)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7" marB="45707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the set of instructions repeatedly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Loop is repeated until the certain condition met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7" marB="45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4D3C88-FAAC-4C96-A5E3-D6142350939A}"/>
              </a:ext>
            </a:extLst>
          </p:cNvPr>
          <p:cNvSpPr txBox="1"/>
          <p:nvPr/>
        </p:nvSpPr>
        <p:spPr>
          <a:xfrm>
            <a:off x="1562100" y="203200"/>
            <a:ext cx="9815513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In-Order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71683" name="Picture 8">
            <a:extLst>
              <a:ext uri="{FF2B5EF4-FFF2-40B4-BE49-F238E27FC236}">
                <a16:creationId xmlns:a16="http://schemas.microsoft.com/office/drawing/2014/main" id="{A51E7C84-C514-4F95-BDDE-5E377F7D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839913"/>
            <a:ext cx="10069513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56915BD7-2115-41D4-92E8-0E662FFD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563" y="365125"/>
            <a:ext cx="9774237" cy="863600"/>
          </a:xfrm>
        </p:spPr>
        <p:txBody>
          <a:bodyPr/>
          <a:lstStyle/>
          <a:p>
            <a:pPr algn="ctr" eaLnBrk="1" hangingPunct="1"/>
            <a:r>
              <a:rPr lang="en-IN" altLang="en-US" sz="4000" b="1">
                <a:solidFill>
                  <a:srgbClr val="E00D50"/>
                </a:solidFill>
                <a:latin typeface="Raleway"/>
              </a:rPr>
              <a:t>IN 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9F1E7-E0A8-4E8A-8957-F5C83ACF0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25" y="4167188"/>
            <a:ext cx="1758950" cy="5207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dirty="0"/>
              <a:t>BAC</a:t>
            </a:r>
          </a:p>
        </p:txBody>
      </p:sp>
      <p:sp>
        <p:nvSpPr>
          <p:cNvPr id="71685" name="Footer Placeholder 4">
            <a:extLst>
              <a:ext uri="{FF2B5EF4-FFF2-40B4-BE49-F238E27FC236}">
                <a16:creationId xmlns:a16="http://schemas.microsoft.com/office/drawing/2014/main" id="{8EF3E17D-D25B-4FAB-8AD9-D0937807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SCSA1304</a:t>
            </a:r>
          </a:p>
        </p:txBody>
      </p:sp>
      <p:sp>
        <p:nvSpPr>
          <p:cNvPr id="72709" name="Slide Number Placeholder 5">
            <a:extLst>
              <a:ext uri="{FF2B5EF4-FFF2-40B4-BE49-F238E27FC236}">
                <a16:creationId xmlns:a16="http://schemas.microsoft.com/office/drawing/2014/main" id="{10B8A72B-8B46-4759-9D8C-7A4C438541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D240D8A4-7010-4C5F-ADAB-498DFEA392A4}" type="slidenum">
              <a:rPr lang="es-E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52</a:t>
            </a:fld>
            <a:endParaRPr lang="es-ES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72710" name="Group 17">
            <a:extLst>
              <a:ext uri="{FF2B5EF4-FFF2-40B4-BE49-F238E27FC236}">
                <a16:creationId xmlns:a16="http://schemas.microsoft.com/office/drawing/2014/main" id="{0D53509D-4F4C-4F04-914B-07B285EB4F83}"/>
              </a:ext>
            </a:extLst>
          </p:cNvPr>
          <p:cNvGrpSpPr>
            <a:grpSpLocks/>
          </p:cNvGrpSpPr>
          <p:nvPr/>
        </p:nvGrpSpPr>
        <p:grpSpPr bwMode="auto">
          <a:xfrm>
            <a:off x="3702050" y="2366963"/>
            <a:ext cx="2393950" cy="2217737"/>
            <a:chOff x="3032086" y="1155809"/>
            <a:chExt cx="2392533" cy="221747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A3BC31-8399-478F-8A0F-1C3172B80E00}"/>
                </a:ext>
              </a:extLst>
            </p:cNvPr>
            <p:cNvSpPr/>
            <p:nvPr/>
          </p:nvSpPr>
          <p:spPr bwMode="auto">
            <a:xfrm>
              <a:off x="3032086" y="2458991"/>
              <a:ext cx="913859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B</a:t>
              </a:r>
              <a:endParaRPr lang="en-I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80D67E-AF09-4B25-B7E9-5F660CAB2E36}"/>
                </a:ext>
              </a:extLst>
            </p:cNvPr>
            <p:cNvSpPr/>
            <p:nvPr/>
          </p:nvSpPr>
          <p:spPr bwMode="auto">
            <a:xfrm>
              <a:off x="4510760" y="2458991"/>
              <a:ext cx="913859" cy="86349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3014C4-F160-4AE2-A77B-E40FA74A72E2}"/>
                </a:ext>
              </a:extLst>
            </p:cNvPr>
            <p:cNvSpPr/>
            <p:nvPr/>
          </p:nvSpPr>
          <p:spPr bwMode="auto">
            <a:xfrm>
              <a:off x="3734933" y="1155809"/>
              <a:ext cx="915445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BF09B4-EF58-42DC-8897-9A018CC5B55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68343" y="1976449"/>
              <a:ext cx="390294" cy="57143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16661F-E197-4EDE-8D58-2D0F32C3A1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93309" y="1936766"/>
              <a:ext cx="318898" cy="53651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63713524-68FB-41A6-AB71-35AD5DA1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988" y="155575"/>
            <a:ext cx="7400925" cy="523875"/>
          </a:xfrm>
        </p:spPr>
        <p:txBody>
          <a:bodyPr/>
          <a:lstStyle/>
          <a:p>
            <a:pPr algn="r" eaLnBrk="1" hangingPunct="1"/>
            <a:r>
              <a:rPr lang="en-IN" altLang="en-US" sz="3600" b="1">
                <a:solidFill>
                  <a:srgbClr val="E00D50"/>
                </a:solidFill>
                <a:latin typeface="Raleway"/>
              </a:rPr>
              <a:t>IN ORDER TRAVERSAL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C695942-1593-4ECE-AB90-005C6B46B804}"/>
              </a:ext>
            </a:extLst>
          </p:cNvPr>
          <p:cNvGrpSpPr>
            <a:grpSpLocks/>
          </p:cNvGrpSpPr>
          <p:nvPr/>
        </p:nvGrpSpPr>
        <p:grpSpPr bwMode="auto">
          <a:xfrm>
            <a:off x="2129742" y="497711"/>
            <a:ext cx="8530542" cy="4294208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44410A-0C82-4671-8AE3-F953BDFECE65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b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A9B502-3A4E-4740-BA5A-E181ACEB80B7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8F6D5C-ADA9-4ACB-B429-2C5CA55A639A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653F8D-795A-4574-8DCE-3865A50508AF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FD0000-3366-4C7C-B7AF-95E7E60B4D30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f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1791373-B471-4694-8999-DEEC26EBBA6E}"/>
                </a:ext>
              </a:extLst>
            </p:cNvPr>
            <p:cNvCxnSpPr>
              <a:stCxn id="9" idx="3"/>
              <a:endCxn id="1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BD7323-3CF8-4FBE-AA97-6BACB559D174}"/>
                </a:ext>
              </a:extLst>
            </p:cNvPr>
            <p:cNvCxnSpPr>
              <a:stCxn id="9" idx="5"/>
              <a:endCxn id="1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939D7C-252D-490C-BF6A-5AF7F64E6C48}"/>
                </a:ext>
              </a:extLst>
            </p:cNvPr>
            <p:cNvCxnSpPr>
              <a:stCxn id="10" idx="3"/>
              <a:endCxn id="13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042499-6F57-4E36-ABC0-76866AC6468E}"/>
                </a:ext>
              </a:extLst>
            </p:cNvPr>
            <p:cNvCxnSpPr>
              <a:stCxn id="10" idx="5"/>
              <a:endCxn id="2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5BE719-8A85-4A69-8D41-DF866C1009A5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E7EE934-292B-4025-922B-258B8836A7D3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a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20ABA6-CC75-4CC8-BB24-CF27B17B9B09}"/>
                </a:ext>
              </a:extLst>
            </p:cNvPr>
            <p:cNvCxnSpPr>
              <a:stCxn id="27" idx="3"/>
              <a:endCxn id="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39BB0C-E330-49B9-AB88-52BE171A9E92}"/>
                </a:ext>
              </a:extLst>
            </p:cNvPr>
            <p:cNvCxnSpPr>
              <a:stCxn id="27" idx="5"/>
              <a:endCxn id="1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DAF99D-233C-46EC-A123-51662B98DFB1}"/>
              </a:ext>
            </a:extLst>
          </p:cNvPr>
          <p:cNvCxnSpPr/>
          <p:nvPr/>
        </p:nvCxnSpPr>
        <p:spPr>
          <a:xfrm flipH="1">
            <a:off x="4287838" y="1322388"/>
            <a:ext cx="1184275" cy="50006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A07D29-2D72-4CA7-942C-DA1914CE6217}"/>
              </a:ext>
            </a:extLst>
          </p:cNvPr>
          <p:cNvSpPr txBox="1">
            <a:spLocks noChangeArrowheads="1"/>
          </p:cNvSpPr>
          <p:nvPr/>
        </p:nvSpPr>
        <p:spPr bwMode="auto">
          <a:xfrm rot="-1404992">
            <a:off x="3748088" y="1219200"/>
            <a:ext cx="1744662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1. Visit Left Subtree</a:t>
            </a:r>
            <a:endParaRPr lang="en-IN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AC9A6A-E4ED-48AC-AD54-C3DBE83E3C05}"/>
              </a:ext>
            </a:extLst>
          </p:cNvPr>
          <p:cNvCxnSpPr>
            <a:cxnSpLocks/>
          </p:cNvCxnSpPr>
          <p:nvPr/>
        </p:nvCxnSpPr>
        <p:spPr>
          <a:xfrm flipH="1">
            <a:off x="2587625" y="2744788"/>
            <a:ext cx="523875" cy="61436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B728F7-5DDE-4152-826B-AAB1418E6E35}"/>
              </a:ext>
            </a:extLst>
          </p:cNvPr>
          <p:cNvSpPr txBox="1">
            <a:spLocks noChangeArrowheads="1"/>
          </p:cNvSpPr>
          <p:nvPr/>
        </p:nvSpPr>
        <p:spPr bwMode="auto">
          <a:xfrm rot="-2914102">
            <a:off x="1718469" y="2794794"/>
            <a:ext cx="1744663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2. Visit Left Subtree</a:t>
            </a:r>
            <a:endParaRPr lang="en-IN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4C347E-2DAB-48C8-A65A-B62AE3EDF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4816475"/>
            <a:ext cx="2165350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3. Left Subtree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4. Print the Value: 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5. Right Subtree is NULL</a:t>
            </a:r>
            <a:endParaRPr lang="en-IN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C5847B-FE9A-4F4B-8DF3-19BD64F59C6D}"/>
              </a:ext>
            </a:extLst>
          </p:cNvPr>
          <p:cNvCxnSpPr>
            <a:cxnSpLocks/>
          </p:cNvCxnSpPr>
          <p:nvPr/>
        </p:nvCxnSpPr>
        <p:spPr>
          <a:xfrm flipV="1">
            <a:off x="3016250" y="3089275"/>
            <a:ext cx="560388" cy="50641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EB38A6-078A-4207-BBAB-CF081CF937ED}"/>
              </a:ext>
            </a:extLst>
          </p:cNvPr>
          <p:cNvSpPr txBox="1">
            <a:spLocks noChangeArrowheads="1"/>
          </p:cNvSpPr>
          <p:nvPr/>
        </p:nvSpPr>
        <p:spPr bwMode="auto">
          <a:xfrm rot="-2858356">
            <a:off x="3352006" y="3267869"/>
            <a:ext cx="1095375" cy="954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400">
                <a:solidFill>
                  <a:srgbClr val="FF0000"/>
                </a:solidFill>
                <a:latin typeface="Arial" panose="020B0604020202020204" pitchFamily="34" charset="0"/>
              </a:rPr>
              <a:t>6. Traverse Back.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Print the value: 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5BEBD6-774F-4473-B9E0-D3EA821F2482}"/>
              </a:ext>
            </a:extLst>
          </p:cNvPr>
          <p:cNvCxnSpPr>
            <a:cxnSpLocks/>
          </p:cNvCxnSpPr>
          <p:nvPr/>
        </p:nvCxnSpPr>
        <p:spPr>
          <a:xfrm flipH="1" flipV="1">
            <a:off x="4514850" y="2892425"/>
            <a:ext cx="585788" cy="635000"/>
          </a:xfrm>
          <a:prstGeom prst="straightConnector1">
            <a:avLst/>
          </a:prstGeom>
          <a:ln>
            <a:prstDash val="sysDash"/>
            <a:headEnd type="arrow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901AC4-AD79-43D5-A0E9-57EDA1160A29}"/>
              </a:ext>
            </a:extLst>
          </p:cNvPr>
          <p:cNvSpPr txBox="1">
            <a:spLocks noChangeArrowheads="1"/>
          </p:cNvSpPr>
          <p:nvPr/>
        </p:nvSpPr>
        <p:spPr bwMode="auto">
          <a:xfrm rot="2840006">
            <a:off x="4334669" y="2853532"/>
            <a:ext cx="1647825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400">
                <a:solidFill>
                  <a:srgbClr val="FF0000"/>
                </a:solidFill>
                <a:latin typeface="Arial" panose="020B0604020202020204" pitchFamily="34" charset="0"/>
              </a:rPr>
              <a:t>7. Visit Right Subtree.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DF0DB8-D0C9-4B2A-A2C7-627901CC1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563" y="4816475"/>
            <a:ext cx="2265362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8. Left Subtree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9. Print the Value: 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10. Right Subtree is NULL</a:t>
            </a:r>
            <a:endParaRPr lang="en-IN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BE02A3-E15E-4417-B88D-55DEDC6F2DBB}"/>
              </a:ext>
            </a:extLst>
          </p:cNvPr>
          <p:cNvCxnSpPr/>
          <p:nvPr/>
        </p:nvCxnSpPr>
        <p:spPr>
          <a:xfrm flipV="1">
            <a:off x="4784725" y="1660525"/>
            <a:ext cx="820738" cy="3698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9EB0D94-85A9-4AF2-8FA6-92B4CF8BEE63}"/>
              </a:ext>
            </a:extLst>
          </p:cNvPr>
          <p:cNvSpPr txBox="1">
            <a:spLocks noChangeArrowheads="1"/>
          </p:cNvSpPr>
          <p:nvPr/>
        </p:nvSpPr>
        <p:spPr bwMode="auto">
          <a:xfrm rot="-1460730">
            <a:off x="5053013" y="1792288"/>
            <a:ext cx="1196975" cy="9540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11. Traverse Back.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Print the value: 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95060B-B07F-4ADA-BE60-66393682D085}"/>
              </a:ext>
            </a:extLst>
          </p:cNvPr>
          <p:cNvCxnSpPr>
            <a:cxnSpLocks/>
          </p:cNvCxnSpPr>
          <p:nvPr/>
        </p:nvCxnSpPr>
        <p:spPr>
          <a:xfrm>
            <a:off x="6886575" y="1274763"/>
            <a:ext cx="1192213" cy="49847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2CE5A2-E02F-48FA-9D2B-6A98C5836351}"/>
              </a:ext>
            </a:extLst>
          </p:cNvPr>
          <p:cNvSpPr txBox="1">
            <a:spLocks noChangeArrowheads="1"/>
          </p:cNvSpPr>
          <p:nvPr/>
        </p:nvSpPr>
        <p:spPr bwMode="auto">
          <a:xfrm rot="1409870">
            <a:off x="6715125" y="1177925"/>
            <a:ext cx="1963738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12. Visit Right Subtree</a:t>
            </a:r>
            <a:endParaRPr lang="en-IN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440860-7AF5-466E-AA96-4E3F2460244D}"/>
              </a:ext>
            </a:extLst>
          </p:cNvPr>
          <p:cNvCxnSpPr>
            <a:cxnSpLocks/>
          </p:cNvCxnSpPr>
          <p:nvPr/>
        </p:nvCxnSpPr>
        <p:spPr>
          <a:xfrm flipH="1">
            <a:off x="7502525" y="2765425"/>
            <a:ext cx="476250" cy="56673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1F5A56-FABB-4DE0-B462-58B2A8704378}"/>
              </a:ext>
            </a:extLst>
          </p:cNvPr>
          <p:cNvSpPr txBox="1">
            <a:spLocks noChangeArrowheads="1"/>
          </p:cNvSpPr>
          <p:nvPr/>
        </p:nvSpPr>
        <p:spPr bwMode="auto">
          <a:xfrm rot="-3011691">
            <a:off x="6439694" y="2905919"/>
            <a:ext cx="18430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13. Visit Left Subtree</a:t>
            </a:r>
            <a:endParaRPr lang="en-IN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ADCF11-9066-45C5-B51B-C8040F5B2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038" y="4746625"/>
            <a:ext cx="2265362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14. Left Subtree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15. Print the Value: f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16. Right Subtree is NULL</a:t>
            </a:r>
            <a:endParaRPr lang="en-IN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8F833DB-355C-4387-88E9-B9AFAFA95C0E}"/>
              </a:ext>
            </a:extLst>
          </p:cNvPr>
          <p:cNvCxnSpPr>
            <a:cxnSpLocks/>
          </p:cNvCxnSpPr>
          <p:nvPr/>
        </p:nvCxnSpPr>
        <p:spPr>
          <a:xfrm flipV="1">
            <a:off x="7859713" y="3092450"/>
            <a:ext cx="530225" cy="56356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CECC4E-B66E-45EA-A307-524E46B7A693}"/>
              </a:ext>
            </a:extLst>
          </p:cNvPr>
          <p:cNvSpPr txBox="1">
            <a:spLocks noChangeArrowheads="1"/>
          </p:cNvSpPr>
          <p:nvPr/>
        </p:nvSpPr>
        <p:spPr bwMode="auto">
          <a:xfrm rot="-1458166">
            <a:off x="8089900" y="3295650"/>
            <a:ext cx="1190625" cy="954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17. Traverse Back.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Print the value: c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1B64B00-1544-4A23-9368-5BF554A2CADF}"/>
              </a:ext>
            </a:extLst>
          </p:cNvPr>
          <p:cNvCxnSpPr>
            <a:cxnSpLocks/>
          </p:cNvCxnSpPr>
          <p:nvPr/>
        </p:nvCxnSpPr>
        <p:spPr>
          <a:xfrm flipH="1" flipV="1">
            <a:off x="9301163" y="2744788"/>
            <a:ext cx="841375" cy="684212"/>
          </a:xfrm>
          <a:prstGeom prst="straightConnector1">
            <a:avLst/>
          </a:prstGeom>
          <a:ln>
            <a:prstDash val="sysDash"/>
            <a:headEnd type="arrow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1B7FCF2-39E5-43EF-8002-FAFCD37893C5}"/>
              </a:ext>
            </a:extLst>
          </p:cNvPr>
          <p:cNvSpPr txBox="1">
            <a:spLocks noChangeArrowheads="1"/>
          </p:cNvSpPr>
          <p:nvPr/>
        </p:nvSpPr>
        <p:spPr bwMode="auto">
          <a:xfrm rot="2689057">
            <a:off x="9009063" y="2773363"/>
            <a:ext cx="2012950" cy="306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18. Visit Right Subtree.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89B451-3C40-4F83-A346-020E4618B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75" y="4840288"/>
            <a:ext cx="2265363" cy="738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19. Left Subtree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20. Print the Value: 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21. Right Subtree is NULL</a:t>
            </a:r>
            <a:endParaRPr lang="en-IN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7C0AF60-58EE-4527-8C33-E13CF5A42EA0}"/>
              </a:ext>
            </a:extLst>
          </p:cNvPr>
          <p:cNvSpPr/>
          <p:nvPr/>
        </p:nvSpPr>
        <p:spPr bwMode="auto">
          <a:xfrm>
            <a:off x="1639026" y="5608254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d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0017326-2D03-41F5-878B-0D2C2D2C31C7}"/>
              </a:ext>
            </a:extLst>
          </p:cNvPr>
          <p:cNvSpPr/>
          <p:nvPr/>
        </p:nvSpPr>
        <p:spPr bwMode="auto">
          <a:xfrm>
            <a:off x="2863851" y="5608254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b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41678D9-C8D6-465D-BD97-7889659FBB1E}"/>
              </a:ext>
            </a:extLst>
          </p:cNvPr>
          <p:cNvSpPr/>
          <p:nvPr/>
        </p:nvSpPr>
        <p:spPr bwMode="auto">
          <a:xfrm>
            <a:off x="4108295" y="560468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e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A4AEE4C-C5FD-4C0E-A962-14CC4CD24286}"/>
              </a:ext>
            </a:extLst>
          </p:cNvPr>
          <p:cNvSpPr/>
          <p:nvPr/>
        </p:nvSpPr>
        <p:spPr bwMode="auto">
          <a:xfrm>
            <a:off x="5447142" y="560170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a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D3FF44F-DC32-4A40-BA17-AFD090BBF7C3}"/>
              </a:ext>
            </a:extLst>
          </p:cNvPr>
          <p:cNvSpPr/>
          <p:nvPr/>
        </p:nvSpPr>
        <p:spPr bwMode="auto">
          <a:xfrm>
            <a:off x="6600739" y="5627286"/>
            <a:ext cx="914400" cy="887771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f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7BBA7D1-75AA-47DA-B71F-D4EF636A5ABA}"/>
              </a:ext>
            </a:extLst>
          </p:cNvPr>
          <p:cNvSpPr/>
          <p:nvPr/>
        </p:nvSpPr>
        <p:spPr bwMode="auto">
          <a:xfrm>
            <a:off x="7742151" y="5623759"/>
            <a:ext cx="914400" cy="889808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c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143FF21-7391-4390-80FD-40AC19E6611E}"/>
              </a:ext>
            </a:extLst>
          </p:cNvPr>
          <p:cNvSpPr/>
          <p:nvPr/>
        </p:nvSpPr>
        <p:spPr bwMode="auto">
          <a:xfrm>
            <a:off x="8876420" y="5664638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g</a:t>
            </a:r>
            <a:endParaRPr lang="en-IN" sz="4000" b="1" dirty="0">
              <a:solidFill>
                <a:srgbClr val="99FF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31" grpId="0" animBg="1"/>
      <p:bldP spid="31" grpId="1" animBg="1"/>
      <p:bldP spid="7" grpId="0" animBg="1"/>
      <p:bldP spid="7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55" grpId="0" animBg="1"/>
      <p:bldP spid="55" grpId="1" animBg="1"/>
      <p:bldP spid="58" grpId="0" animBg="1"/>
      <p:bldP spid="5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C1474A-4588-4763-8099-37DD3337DAEA}"/>
              </a:ext>
            </a:extLst>
          </p:cNvPr>
          <p:cNvSpPr txBox="1"/>
          <p:nvPr/>
        </p:nvSpPr>
        <p:spPr>
          <a:xfrm>
            <a:off x="1562100" y="203200"/>
            <a:ext cx="9815513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In-Order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655E4596-8F8B-4F73-A63F-95D23D2E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597025"/>
            <a:ext cx="5335587" cy="45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5816B-7742-4E77-A00F-988E684CD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3567113"/>
            <a:ext cx="609917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8000"/>
                </a:solidFill>
                <a:latin typeface="Open Sans"/>
              </a:rPr>
              <a:t>In-Order Traversal for above example of binary tree is :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br>
              <a:rPr lang="en-US" altLang="en-US" sz="1800">
                <a:latin typeface="Arial" panose="020B0604020202020204" pitchFamily="34" charset="0"/>
              </a:rPr>
            </a:br>
            <a:r>
              <a:rPr lang="en-US" altLang="en-US" b="1">
                <a:solidFill>
                  <a:srgbClr val="333333"/>
                </a:solidFill>
                <a:latin typeface="Open Sans"/>
              </a:rPr>
              <a:t>I - D - J - B - F - A - G - K - C - H</a:t>
            </a:r>
            <a:endParaRPr lang="en-US" altLang="en-US" sz="1800" b="1">
              <a:solidFill>
                <a:srgbClr val="333333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Group 36">
            <a:extLst>
              <a:ext uri="{FF2B5EF4-FFF2-40B4-BE49-F238E27FC236}">
                <a16:creationId xmlns:a16="http://schemas.microsoft.com/office/drawing/2014/main" id="{D89198FA-295F-41DD-9F9F-83DF76EC14DF}"/>
              </a:ext>
            </a:extLst>
          </p:cNvPr>
          <p:cNvGrpSpPr>
            <a:grpSpLocks/>
          </p:cNvGrpSpPr>
          <p:nvPr/>
        </p:nvGrpSpPr>
        <p:grpSpPr bwMode="auto">
          <a:xfrm>
            <a:off x="2106613" y="1504950"/>
            <a:ext cx="5253037" cy="3719513"/>
            <a:chOff x="861942" y="1219256"/>
            <a:chExt cx="4704956" cy="452388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D43C428-B8C1-437C-ADB1-56E5B129479C}"/>
                </a:ext>
              </a:extLst>
            </p:cNvPr>
            <p:cNvSpPr/>
            <p:nvPr/>
          </p:nvSpPr>
          <p:spPr bwMode="auto">
            <a:xfrm>
              <a:off x="2400402" y="2329472"/>
              <a:ext cx="914260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*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60B9DAC-D168-4CD3-9468-952C45348334}"/>
                </a:ext>
              </a:extLst>
            </p:cNvPr>
            <p:cNvSpPr/>
            <p:nvPr/>
          </p:nvSpPr>
          <p:spPr bwMode="auto">
            <a:xfrm>
              <a:off x="4651216" y="2265754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E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E7CD073-05E4-4B95-A0EC-D75220C1180F}"/>
                </a:ext>
              </a:extLst>
            </p:cNvPr>
            <p:cNvSpPr/>
            <p:nvPr/>
          </p:nvSpPr>
          <p:spPr bwMode="auto">
            <a:xfrm>
              <a:off x="1643969" y="3524641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*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D8241DE-2D81-4FA0-AD1F-A55BD1EB9A4F}"/>
                </a:ext>
              </a:extLst>
            </p:cNvPr>
            <p:cNvSpPr/>
            <p:nvPr/>
          </p:nvSpPr>
          <p:spPr bwMode="auto">
            <a:xfrm>
              <a:off x="3441208" y="3547811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9C11A3-A928-4FA8-9795-6123C31B4654}"/>
                </a:ext>
              </a:extLst>
            </p:cNvPr>
            <p:cNvSpPr/>
            <p:nvPr/>
          </p:nvSpPr>
          <p:spPr bwMode="auto">
            <a:xfrm>
              <a:off x="861942" y="4750705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/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4DF94F-1B6B-4DA4-89E2-A3435ECCB536}"/>
                </a:ext>
              </a:extLst>
            </p:cNvPr>
            <p:cNvSpPr/>
            <p:nvPr/>
          </p:nvSpPr>
          <p:spPr bwMode="auto">
            <a:xfrm>
              <a:off x="2652072" y="4827938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21918C-B0C5-4530-BF18-C77D2A58277D}"/>
                </a:ext>
              </a:extLst>
            </p:cNvPr>
            <p:cNvCxnSpPr>
              <a:stCxn id="3" idx="3"/>
              <a:endCxn id="5" idx="0"/>
            </p:cNvCxnSpPr>
            <p:nvPr/>
          </p:nvCxnSpPr>
          <p:spPr bwMode="auto">
            <a:xfrm flipH="1">
              <a:off x="2100387" y="3109518"/>
              <a:ext cx="433670" cy="41512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13C156-3A9A-4464-A235-9A9B02809A79}"/>
                </a:ext>
              </a:extLst>
            </p:cNvPr>
            <p:cNvCxnSpPr>
              <a:cxnSpLocks/>
              <a:stCxn id="3" idx="5"/>
              <a:endCxn id="6" idx="1"/>
            </p:cNvCxnSpPr>
            <p:nvPr/>
          </p:nvCxnSpPr>
          <p:spPr bwMode="auto">
            <a:xfrm>
              <a:off x="3181006" y="3109518"/>
              <a:ext cx="393857" cy="571519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5BC379-0E2D-4EA3-912E-EE9DB5690CD7}"/>
                </a:ext>
              </a:extLst>
            </p:cNvPr>
            <p:cNvCxnSpPr>
              <a:cxnSpLocks/>
              <a:stCxn id="5" idx="3"/>
              <a:endCxn id="7" idx="0"/>
            </p:cNvCxnSpPr>
            <p:nvPr/>
          </p:nvCxnSpPr>
          <p:spPr bwMode="auto">
            <a:xfrm flipH="1">
              <a:off x="1316939" y="4306619"/>
              <a:ext cx="460685" cy="444086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7A74C80-ED1C-49AD-8C73-CF43D309881D}"/>
                </a:ext>
              </a:extLst>
            </p:cNvPr>
            <p:cNvCxnSpPr>
              <a:cxnSpLocks/>
              <a:stCxn id="5" idx="5"/>
              <a:endCxn id="8" idx="1"/>
            </p:cNvCxnSpPr>
            <p:nvPr/>
          </p:nvCxnSpPr>
          <p:spPr bwMode="auto">
            <a:xfrm>
              <a:off x="2421729" y="4306619"/>
              <a:ext cx="363998" cy="6564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10E1AE-183F-4F9B-A70E-0C8FB079AB31}"/>
                </a:ext>
              </a:extLst>
            </p:cNvPr>
            <p:cNvSpPr/>
            <p:nvPr/>
          </p:nvSpPr>
          <p:spPr bwMode="auto">
            <a:xfrm>
              <a:off x="3567754" y="1219256"/>
              <a:ext cx="914261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+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6C7E957-381C-4C94-A79F-6D359AC24EB7}"/>
                </a:ext>
              </a:extLst>
            </p:cNvPr>
            <p:cNvCxnSpPr>
              <a:stCxn id="13" idx="3"/>
              <a:endCxn id="3" idx="7"/>
            </p:cNvCxnSpPr>
            <p:nvPr/>
          </p:nvCxnSpPr>
          <p:spPr>
            <a:xfrm flipH="1">
              <a:off x="3181006" y="1999303"/>
              <a:ext cx="520403" cy="4653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24F215-57E1-4E34-9B98-4EEE38F2F85D}"/>
                </a:ext>
              </a:extLst>
            </p:cNvPr>
            <p:cNvCxnSpPr>
              <a:stCxn id="13" idx="5"/>
              <a:endCxn id="4" idx="1"/>
            </p:cNvCxnSpPr>
            <p:nvPr/>
          </p:nvCxnSpPr>
          <p:spPr>
            <a:xfrm>
              <a:off x="4348359" y="1999303"/>
              <a:ext cx="436513" cy="4016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8A9471-D28F-4058-89B2-B51533227248}"/>
              </a:ext>
            </a:extLst>
          </p:cNvPr>
          <p:cNvSpPr txBox="1"/>
          <p:nvPr/>
        </p:nvSpPr>
        <p:spPr>
          <a:xfrm>
            <a:off x="7150100" y="5224463"/>
            <a:ext cx="4667250" cy="64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sz="36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A  /  B  *  C *  D  + 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87428F-1C4C-4BE8-8EE6-B47BC31613B9}"/>
              </a:ext>
            </a:extLst>
          </p:cNvPr>
          <p:cNvSpPr/>
          <p:nvPr/>
        </p:nvSpPr>
        <p:spPr bwMode="auto">
          <a:xfrm>
            <a:off x="1390650" y="5495925"/>
            <a:ext cx="1019175" cy="7508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7FAA44-0F28-4889-A9C2-2ECEC11342B5}"/>
              </a:ext>
            </a:extLst>
          </p:cNvPr>
          <p:cNvSpPr/>
          <p:nvPr/>
        </p:nvSpPr>
        <p:spPr bwMode="auto">
          <a:xfrm>
            <a:off x="2735263" y="5568950"/>
            <a:ext cx="1020762" cy="7381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B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C7BBF2-B9F7-494A-9C1B-F14F8A9C78A4}"/>
              </a:ext>
            </a:extLst>
          </p:cNvPr>
          <p:cNvCxnSpPr>
            <a:cxnSpLocks/>
          </p:cNvCxnSpPr>
          <p:nvPr/>
        </p:nvCxnSpPr>
        <p:spPr bwMode="auto">
          <a:xfrm flipH="1">
            <a:off x="2058988" y="5094288"/>
            <a:ext cx="396875" cy="46513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280D29-030A-4F87-A294-A09715287E71}"/>
              </a:ext>
            </a:extLst>
          </p:cNvPr>
          <p:cNvCxnSpPr>
            <a:cxnSpLocks/>
          </p:cNvCxnSpPr>
          <p:nvPr/>
        </p:nvCxnSpPr>
        <p:spPr bwMode="auto">
          <a:xfrm>
            <a:off x="2955925" y="5116513"/>
            <a:ext cx="173038" cy="48418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CCC701C-6C67-4112-A66E-B5A4C754B764}"/>
              </a:ext>
            </a:extLst>
          </p:cNvPr>
          <p:cNvSpPr txBox="1"/>
          <p:nvPr/>
        </p:nvSpPr>
        <p:spPr>
          <a:xfrm>
            <a:off x="1562100" y="203200"/>
            <a:ext cx="9815513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In-Order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1B618975-A1A2-4B53-A32F-ADC098FEF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638" y="304800"/>
            <a:ext cx="9418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BINARY TREE TRAVERSAL USING RECURSIVE APPROACH</a:t>
            </a:r>
            <a:endParaRPr lang="en-I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803" name="TextBox 6">
            <a:extLst>
              <a:ext uri="{FF2B5EF4-FFF2-40B4-BE49-F238E27FC236}">
                <a16:creationId xmlns:a16="http://schemas.microsoft.com/office/drawing/2014/main" id="{C0F1D3B4-3314-4F46-8E9E-917C33171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4800" y="1198563"/>
            <a:ext cx="4695825" cy="5354637"/>
          </a:xfrm>
          <a:prstGeom prst="rect">
            <a:avLst/>
          </a:prstGeom>
          <a:solidFill>
            <a:srgbClr val="FF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INORDER USING RECURSIVE: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Inorder (ROOT)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 = ROOT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If Temp =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Return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If Left(Temp) !=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Inorder (Left(Temp))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If Right(Temp) !=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Inorder(Right(Temp))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Inorder	</a:t>
            </a: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804" name="Group 11">
            <a:extLst>
              <a:ext uri="{FF2B5EF4-FFF2-40B4-BE49-F238E27FC236}">
                <a16:creationId xmlns:a16="http://schemas.microsoft.com/office/drawing/2014/main" id="{C9E22700-1828-46CB-B079-C55D257A7AB8}"/>
              </a:ext>
            </a:extLst>
          </p:cNvPr>
          <p:cNvGrpSpPr>
            <a:grpSpLocks/>
          </p:cNvGrpSpPr>
          <p:nvPr/>
        </p:nvGrpSpPr>
        <p:grpSpPr bwMode="auto">
          <a:xfrm>
            <a:off x="7031038" y="1792288"/>
            <a:ext cx="3160712" cy="2303462"/>
            <a:chOff x="7619258" y="1376039"/>
            <a:chExt cx="3161193" cy="230288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B9122D-817A-40DA-B770-B57024EC1D2D}"/>
                </a:ext>
              </a:extLst>
            </p:cNvPr>
            <p:cNvSpPr/>
            <p:nvPr/>
          </p:nvSpPr>
          <p:spPr>
            <a:xfrm>
              <a:off x="9143490" y="1376039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BCFB1D-BAB2-4B9A-BCA9-0C9F9E34D521}"/>
                </a:ext>
              </a:extLst>
            </p:cNvPr>
            <p:cNvSpPr/>
            <p:nvPr/>
          </p:nvSpPr>
          <p:spPr>
            <a:xfrm>
              <a:off x="8284521" y="2168001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FCA596-D403-428F-B003-A08228D3A365}"/>
                </a:ext>
              </a:extLst>
            </p:cNvPr>
            <p:cNvSpPr/>
            <p:nvPr/>
          </p:nvSpPr>
          <p:spPr>
            <a:xfrm>
              <a:off x="10115188" y="2168001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945829-58C0-4BC4-A6DB-2337D4E0F96B}"/>
                </a:ext>
              </a:extLst>
            </p:cNvPr>
            <p:cNvSpPr/>
            <p:nvPr/>
          </p:nvSpPr>
          <p:spPr>
            <a:xfrm>
              <a:off x="9692849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25BCF6-D0EC-4332-8549-B8C2B36406FE}"/>
                </a:ext>
              </a:extLst>
            </p:cNvPr>
            <p:cNvSpPr/>
            <p:nvPr/>
          </p:nvSpPr>
          <p:spPr>
            <a:xfrm>
              <a:off x="8762432" y="3066300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8454B9-895D-4F17-A823-970E1FBE8EE9}"/>
                </a:ext>
              </a:extLst>
            </p:cNvPr>
            <p:cNvSpPr/>
            <p:nvPr/>
          </p:nvSpPr>
          <p:spPr>
            <a:xfrm>
              <a:off x="7619258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B1DEB5-4760-4D16-826A-8A1F0564BB08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8617947" y="1682349"/>
              <a:ext cx="525543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084369-9234-4E77-B6AB-164A35FF4B10}"/>
                </a:ext>
              </a:extLst>
            </p:cNvPr>
            <p:cNvCxnSpPr>
              <a:stCxn id="13" idx="6"/>
              <a:endCxn id="15" idx="0"/>
            </p:cNvCxnSpPr>
            <p:nvPr/>
          </p:nvCxnSpPr>
          <p:spPr>
            <a:xfrm>
              <a:off x="9810341" y="1682349"/>
              <a:ext cx="636684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A3BBACC-BFF6-4F87-8C6A-97069E441617}"/>
                </a:ext>
              </a:extLst>
            </p:cNvPr>
            <p:cNvCxnSpPr>
              <a:stCxn id="14" idx="3"/>
              <a:endCxn id="18" idx="0"/>
            </p:cNvCxnSpPr>
            <p:nvPr/>
          </p:nvCxnSpPr>
          <p:spPr>
            <a:xfrm flipH="1">
              <a:off x="7952684" y="2690157"/>
              <a:ext cx="430277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57DD79-EBE6-43CF-B80F-A3767D692845}"/>
                </a:ext>
              </a:extLst>
            </p:cNvPr>
            <p:cNvCxnSpPr>
              <a:stCxn id="14" idx="5"/>
              <a:endCxn id="17" idx="7"/>
            </p:cNvCxnSpPr>
            <p:nvPr/>
          </p:nvCxnSpPr>
          <p:spPr>
            <a:xfrm>
              <a:off x="8852933" y="2690157"/>
              <a:ext cx="477911" cy="46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7E2D63-1E10-467B-AE74-BF224DBA2D3E}"/>
                </a:ext>
              </a:extLst>
            </p:cNvPr>
            <p:cNvCxnSpPr>
              <a:stCxn id="15" idx="3"/>
              <a:endCxn id="16" idx="0"/>
            </p:cNvCxnSpPr>
            <p:nvPr/>
          </p:nvCxnSpPr>
          <p:spPr>
            <a:xfrm flipH="1">
              <a:off x="10026274" y="2690157"/>
              <a:ext cx="185765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805" name="TextBox 26">
            <a:extLst>
              <a:ext uri="{FF2B5EF4-FFF2-40B4-BE49-F238E27FC236}">
                <a16:creationId xmlns:a16="http://schemas.microsoft.com/office/drawing/2014/main" id="{7137A86E-D735-467C-938C-317F8D4B0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363" y="4799013"/>
            <a:ext cx="6094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 -&gt; Q -&gt; T -&gt; P -&gt; U -&gt; R</a:t>
            </a: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>
            <a:extLst>
              <a:ext uri="{FF2B5EF4-FFF2-40B4-BE49-F238E27FC236}">
                <a16:creationId xmlns:a16="http://schemas.microsoft.com/office/drawing/2014/main" id="{1391DE67-86C9-4D34-89E5-E1861D716BBE}"/>
              </a:ext>
            </a:extLst>
          </p:cNvPr>
          <p:cNvGrpSpPr>
            <a:grpSpLocks/>
          </p:cNvGrpSpPr>
          <p:nvPr/>
        </p:nvGrpSpPr>
        <p:grpSpPr bwMode="auto">
          <a:xfrm>
            <a:off x="9899374" y="202973"/>
            <a:ext cx="2121176" cy="2303462"/>
            <a:chOff x="7619258" y="1376039"/>
            <a:chExt cx="3161193" cy="230288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03DA34F-7F65-49F3-848D-641FA40BCDFE}"/>
                </a:ext>
              </a:extLst>
            </p:cNvPr>
            <p:cNvSpPr/>
            <p:nvPr/>
          </p:nvSpPr>
          <p:spPr>
            <a:xfrm>
              <a:off x="9143490" y="1376039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FD283D2-0675-4F9E-B480-34C38018A506}"/>
                </a:ext>
              </a:extLst>
            </p:cNvPr>
            <p:cNvSpPr/>
            <p:nvPr/>
          </p:nvSpPr>
          <p:spPr>
            <a:xfrm>
              <a:off x="8284521" y="2168001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051CD0-D2CE-4F0D-9BFF-C90402B52AF4}"/>
                </a:ext>
              </a:extLst>
            </p:cNvPr>
            <p:cNvSpPr/>
            <p:nvPr/>
          </p:nvSpPr>
          <p:spPr>
            <a:xfrm>
              <a:off x="10115188" y="2168001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E540790-BD7A-43C2-8B01-493DA37BAB29}"/>
                </a:ext>
              </a:extLst>
            </p:cNvPr>
            <p:cNvSpPr/>
            <p:nvPr/>
          </p:nvSpPr>
          <p:spPr>
            <a:xfrm>
              <a:off x="9692849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B26E3A-C031-4D49-97C0-BFCD8E772A0F}"/>
                </a:ext>
              </a:extLst>
            </p:cNvPr>
            <p:cNvSpPr/>
            <p:nvPr/>
          </p:nvSpPr>
          <p:spPr>
            <a:xfrm>
              <a:off x="8762432" y="3066300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EA8785-6B84-4B8B-8E9F-862E95F4E8BF}"/>
                </a:ext>
              </a:extLst>
            </p:cNvPr>
            <p:cNvSpPr/>
            <p:nvPr/>
          </p:nvSpPr>
          <p:spPr>
            <a:xfrm>
              <a:off x="7619258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6B10F9-6991-4A56-897B-1CECC443308F}"/>
                </a:ext>
              </a:extLst>
            </p:cNvPr>
            <p:cNvCxnSpPr>
              <a:stCxn id="3" idx="2"/>
              <a:endCxn id="4" idx="0"/>
            </p:cNvCxnSpPr>
            <p:nvPr/>
          </p:nvCxnSpPr>
          <p:spPr>
            <a:xfrm flipH="1">
              <a:off x="8617947" y="1682349"/>
              <a:ext cx="525543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06CACB-D669-43AE-B60C-45EF8A6C0D7C}"/>
                </a:ext>
              </a:extLst>
            </p:cNvPr>
            <p:cNvCxnSpPr>
              <a:stCxn id="3" idx="6"/>
              <a:endCxn id="5" idx="0"/>
            </p:cNvCxnSpPr>
            <p:nvPr/>
          </p:nvCxnSpPr>
          <p:spPr>
            <a:xfrm>
              <a:off x="9810341" y="1682349"/>
              <a:ext cx="636684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CA330C-C8EE-4D4E-8FA4-6826668C17F0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7952684" y="2690157"/>
              <a:ext cx="430277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47871E5-341B-4B65-8CD0-9485CFEC3BED}"/>
                </a:ext>
              </a:extLst>
            </p:cNvPr>
            <p:cNvCxnSpPr>
              <a:stCxn id="4" idx="5"/>
              <a:endCxn id="7" idx="7"/>
            </p:cNvCxnSpPr>
            <p:nvPr/>
          </p:nvCxnSpPr>
          <p:spPr>
            <a:xfrm>
              <a:off x="8852933" y="2690157"/>
              <a:ext cx="477911" cy="46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24D965-CEF4-4C62-B32B-6C6D22E7F6B4}"/>
                </a:ext>
              </a:extLst>
            </p:cNvPr>
            <p:cNvCxnSpPr>
              <a:stCxn id="5" idx="3"/>
              <a:endCxn id="6" idx="0"/>
            </p:cNvCxnSpPr>
            <p:nvPr/>
          </p:nvCxnSpPr>
          <p:spPr>
            <a:xfrm flipH="1">
              <a:off x="10026274" y="2690157"/>
              <a:ext cx="185765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C818A38-C0C9-46E4-AFE5-2F9815B42004}"/>
              </a:ext>
            </a:extLst>
          </p:cNvPr>
          <p:cNvSpPr txBox="1"/>
          <p:nvPr/>
        </p:nvSpPr>
        <p:spPr>
          <a:xfrm>
            <a:off x="1188545" y="105013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/>
              <a:t>Inorder</a:t>
            </a:r>
            <a:r>
              <a:rPr lang="en-US" sz="1400" b="1" dirty="0"/>
              <a:t>(P)</a:t>
            </a:r>
          </a:p>
          <a:p>
            <a:r>
              <a:rPr lang="en-US" sz="1400" dirty="0"/>
              <a:t>Temp = P </a:t>
            </a:r>
          </a:p>
          <a:p>
            <a:r>
              <a:rPr lang="en-US" sz="1400" dirty="0"/>
              <a:t>P != Null</a:t>
            </a:r>
          </a:p>
          <a:p>
            <a:endParaRPr lang="en-US" sz="1400" dirty="0"/>
          </a:p>
          <a:p>
            <a:r>
              <a:rPr lang="en-US" sz="1400" dirty="0"/>
              <a:t>If Left (P) != Null    </a:t>
            </a:r>
            <a:r>
              <a:rPr lang="en-US" sz="1400" b="1" dirty="0">
                <a:solidFill>
                  <a:srgbClr val="C00000"/>
                </a:solidFill>
              </a:rPr>
              <a:t>// Left(P) = Q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 (Q)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Print Temp     </a:t>
            </a:r>
            <a:r>
              <a:rPr lang="en-US" sz="1400" b="1" dirty="0">
                <a:solidFill>
                  <a:srgbClr val="C00000"/>
                </a:solidFill>
              </a:rPr>
              <a:t>// P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If  Right(P)!= Null   </a:t>
            </a:r>
            <a:r>
              <a:rPr lang="en-US" sz="1400" b="1" dirty="0">
                <a:solidFill>
                  <a:srgbClr val="C00000"/>
                </a:solidFill>
              </a:rPr>
              <a:t>//Right(P) = R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(R)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End </a:t>
            </a:r>
            <a:r>
              <a:rPr lang="en-US" sz="1400" dirty="0" err="1"/>
              <a:t>Inorder</a:t>
            </a:r>
            <a:r>
              <a:rPr lang="en-US" sz="1400" dirty="0"/>
              <a:t>(P) 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2AA40C-5CE5-423F-B0D7-58CE2DDC5D8A}"/>
              </a:ext>
            </a:extLst>
          </p:cNvPr>
          <p:cNvSpPr/>
          <p:nvPr/>
        </p:nvSpPr>
        <p:spPr>
          <a:xfrm>
            <a:off x="2500243" y="175837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6D9D4-FDA5-4BD4-B22B-EF32C81A0344}"/>
              </a:ext>
            </a:extLst>
          </p:cNvPr>
          <p:cNvSpPr txBox="1"/>
          <p:nvPr/>
        </p:nvSpPr>
        <p:spPr>
          <a:xfrm>
            <a:off x="3967018" y="88791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 err="1"/>
              <a:t>Inorder</a:t>
            </a:r>
            <a:r>
              <a:rPr lang="en-US" dirty="0"/>
              <a:t>(Q)</a:t>
            </a:r>
          </a:p>
          <a:p>
            <a:r>
              <a:rPr lang="en-US" b="0" dirty="0"/>
              <a:t>Temp = Q</a:t>
            </a:r>
          </a:p>
          <a:p>
            <a:r>
              <a:rPr lang="en-US" b="0" dirty="0"/>
              <a:t>Q != Null</a:t>
            </a:r>
          </a:p>
          <a:p>
            <a:endParaRPr lang="en-US" b="0" dirty="0"/>
          </a:p>
          <a:p>
            <a:r>
              <a:rPr lang="en-US" b="0" dirty="0"/>
              <a:t>If Left (Q) != Null    </a:t>
            </a:r>
            <a:r>
              <a:rPr lang="en-US" dirty="0">
                <a:solidFill>
                  <a:srgbClr val="C00000"/>
                </a:solidFill>
              </a:rPr>
              <a:t>// Left(Q) = S</a:t>
            </a:r>
          </a:p>
          <a:p>
            <a:r>
              <a:rPr lang="en-US" b="0" dirty="0"/>
              <a:t>      </a:t>
            </a:r>
            <a:r>
              <a:rPr lang="en-US" b="0" dirty="0" err="1"/>
              <a:t>Inorder</a:t>
            </a:r>
            <a:r>
              <a:rPr lang="en-US" b="0" dirty="0"/>
              <a:t> (S)</a:t>
            </a:r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Q</a:t>
            </a:r>
          </a:p>
          <a:p>
            <a:endParaRPr lang="en-US" b="0" dirty="0"/>
          </a:p>
          <a:p>
            <a:r>
              <a:rPr lang="en-US" b="0" dirty="0"/>
              <a:t>If  Right(Q)!= Null   </a:t>
            </a:r>
            <a:r>
              <a:rPr lang="en-US" dirty="0">
                <a:solidFill>
                  <a:srgbClr val="C00000"/>
                </a:solidFill>
              </a:rPr>
              <a:t>//Right(Q) = T</a:t>
            </a:r>
          </a:p>
          <a:p>
            <a:r>
              <a:rPr lang="en-US" b="0" dirty="0"/>
              <a:t>       </a:t>
            </a:r>
            <a:r>
              <a:rPr lang="en-US" b="0" dirty="0" err="1"/>
              <a:t>Inorder</a:t>
            </a:r>
            <a:r>
              <a:rPr lang="en-US" b="0" dirty="0"/>
              <a:t>(T)</a:t>
            </a:r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End </a:t>
            </a:r>
            <a:r>
              <a:rPr lang="en-US" b="0" dirty="0" err="1"/>
              <a:t>Inorder</a:t>
            </a:r>
            <a:r>
              <a:rPr lang="en-US" b="0" dirty="0"/>
              <a:t>(Q) 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6D8850-291E-4ECB-B103-70DB69561B28}"/>
              </a:ext>
            </a:extLst>
          </p:cNvPr>
          <p:cNvSpPr/>
          <p:nvPr/>
        </p:nvSpPr>
        <p:spPr>
          <a:xfrm>
            <a:off x="5879306" y="191032"/>
            <a:ext cx="433388" cy="4653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313765E-A6C6-4754-AD0C-2CCBA6125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7693" y="2666772"/>
            <a:ext cx="25204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-&gt; Q -&gt; T -&gt; P -&gt; U -&gt; R</a:t>
            </a:r>
            <a:endParaRPr lang="en-I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663189-578C-4EB6-AAFE-F145F48C749E}"/>
              </a:ext>
            </a:extLst>
          </p:cNvPr>
          <p:cNvSpPr txBox="1"/>
          <p:nvPr/>
        </p:nvSpPr>
        <p:spPr>
          <a:xfrm>
            <a:off x="6779331" y="105013"/>
            <a:ext cx="28082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/>
              <a:t>Inorder</a:t>
            </a:r>
            <a:r>
              <a:rPr lang="en-US" sz="1400" b="1" dirty="0"/>
              <a:t>(S)</a:t>
            </a:r>
          </a:p>
          <a:p>
            <a:r>
              <a:rPr lang="en-US" sz="1400" dirty="0"/>
              <a:t>Temp = S</a:t>
            </a:r>
          </a:p>
          <a:p>
            <a:r>
              <a:rPr lang="en-US" sz="1400" dirty="0"/>
              <a:t>S != Null</a:t>
            </a:r>
          </a:p>
          <a:p>
            <a:endParaRPr lang="en-US" sz="1400" dirty="0"/>
          </a:p>
          <a:p>
            <a:r>
              <a:rPr lang="en-US" sz="1400" dirty="0"/>
              <a:t>If Left (S) != Null    </a:t>
            </a:r>
            <a:r>
              <a:rPr lang="en-US" sz="1400" b="1" dirty="0">
                <a:solidFill>
                  <a:srgbClr val="C00000"/>
                </a:solidFill>
              </a:rPr>
              <a:t>// Left(S) = NULL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S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If  Right(S)!= Null   </a:t>
            </a:r>
            <a:r>
              <a:rPr lang="en-US" sz="1400" b="1" dirty="0">
                <a:solidFill>
                  <a:srgbClr val="C00000"/>
                </a:solidFill>
              </a:rPr>
              <a:t>//Right(S) = NULL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End </a:t>
            </a:r>
            <a:r>
              <a:rPr lang="en-US" sz="1400" dirty="0" err="1"/>
              <a:t>Inorder</a:t>
            </a:r>
            <a:r>
              <a:rPr lang="en-US" sz="1400" dirty="0"/>
              <a:t>(S)</a:t>
            </a:r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39875E-9CA6-4F41-BCFA-E4E531BE0F67}"/>
              </a:ext>
            </a:extLst>
          </p:cNvPr>
          <p:cNvSpPr/>
          <p:nvPr/>
        </p:nvSpPr>
        <p:spPr>
          <a:xfrm>
            <a:off x="8263959" y="180679"/>
            <a:ext cx="431800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7B3529-75F8-401F-83B7-AC02CF73B055}"/>
              </a:ext>
            </a:extLst>
          </p:cNvPr>
          <p:cNvSpPr txBox="1"/>
          <p:nvPr/>
        </p:nvSpPr>
        <p:spPr>
          <a:xfrm>
            <a:off x="159027" y="3534013"/>
            <a:ext cx="2773016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/>
              <a:t>Inorder</a:t>
            </a:r>
            <a:r>
              <a:rPr lang="en-US" sz="1400" b="1" dirty="0"/>
              <a:t>(T)</a:t>
            </a:r>
          </a:p>
          <a:p>
            <a:r>
              <a:rPr lang="en-US" sz="1400" dirty="0"/>
              <a:t>Temp = T</a:t>
            </a:r>
          </a:p>
          <a:p>
            <a:r>
              <a:rPr lang="en-US" sz="1400" dirty="0"/>
              <a:t>T != Null</a:t>
            </a:r>
          </a:p>
          <a:p>
            <a:endParaRPr lang="en-US" sz="1400" dirty="0"/>
          </a:p>
          <a:p>
            <a:r>
              <a:rPr lang="en-US" sz="1400" dirty="0"/>
              <a:t>If Left (T) != Null   </a:t>
            </a:r>
            <a:r>
              <a:rPr lang="en-US" sz="1400" b="1" dirty="0">
                <a:solidFill>
                  <a:srgbClr val="C00000"/>
                </a:solidFill>
              </a:rPr>
              <a:t>// Left(T) = NULL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T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If  Right(T)!= Null  </a:t>
            </a:r>
            <a:r>
              <a:rPr lang="en-US" sz="1400" b="1" dirty="0">
                <a:solidFill>
                  <a:srgbClr val="C00000"/>
                </a:solidFill>
              </a:rPr>
              <a:t>//Right(T) = NULL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End </a:t>
            </a:r>
            <a:r>
              <a:rPr lang="en-US" sz="1400" dirty="0" err="1"/>
              <a:t>Inorder</a:t>
            </a:r>
            <a:r>
              <a:rPr lang="en-US" sz="1400" dirty="0"/>
              <a:t>(T)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BC0885-9B71-4AEC-BCE4-9179767D8874}"/>
              </a:ext>
            </a:extLst>
          </p:cNvPr>
          <p:cNvSpPr/>
          <p:nvPr/>
        </p:nvSpPr>
        <p:spPr>
          <a:xfrm>
            <a:off x="1953039" y="3612322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EA87E6-B51E-4614-9EFE-9029A00FAB92}"/>
              </a:ext>
            </a:extLst>
          </p:cNvPr>
          <p:cNvSpPr txBox="1"/>
          <p:nvPr/>
        </p:nvSpPr>
        <p:spPr>
          <a:xfrm>
            <a:off x="3184178" y="3543742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 err="1"/>
              <a:t>Inorder</a:t>
            </a:r>
            <a:r>
              <a:rPr lang="en-US" dirty="0"/>
              <a:t>(R)</a:t>
            </a:r>
          </a:p>
          <a:p>
            <a:r>
              <a:rPr lang="en-US" b="0" dirty="0"/>
              <a:t>Temp = R</a:t>
            </a:r>
          </a:p>
          <a:p>
            <a:r>
              <a:rPr lang="en-US" b="0" dirty="0"/>
              <a:t>R != Null</a:t>
            </a:r>
          </a:p>
          <a:p>
            <a:endParaRPr lang="en-US" b="0" dirty="0"/>
          </a:p>
          <a:p>
            <a:r>
              <a:rPr lang="en-US" b="0" dirty="0"/>
              <a:t>If Left (R) != Null    </a:t>
            </a:r>
            <a:r>
              <a:rPr lang="en-US" dirty="0">
                <a:solidFill>
                  <a:srgbClr val="C00000"/>
                </a:solidFill>
              </a:rPr>
              <a:t>// Left(R) = U</a:t>
            </a:r>
          </a:p>
          <a:p>
            <a:r>
              <a:rPr lang="en-US" b="0" dirty="0"/>
              <a:t>      </a:t>
            </a:r>
            <a:r>
              <a:rPr lang="en-US" b="0" dirty="0" err="1"/>
              <a:t>Inorder</a:t>
            </a:r>
            <a:r>
              <a:rPr lang="en-US" b="0" dirty="0"/>
              <a:t> (U)</a:t>
            </a:r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R</a:t>
            </a:r>
          </a:p>
          <a:p>
            <a:endParaRPr lang="en-US" b="0" dirty="0"/>
          </a:p>
          <a:p>
            <a:r>
              <a:rPr lang="en-US" b="0" dirty="0"/>
              <a:t>If  Right(R)!= Null  </a:t>
            </a:r>
            <a:r>
              <a:rPr lang="en-US" dirty="0">
                <a:solidFill>
                  <a:srgbClr val="C00000"/>
                </a:solidFill>
              </a:rPr>
              <a:t>//Right(R) = NULL</a:t>
            </a:r>
          </a:p>
          <a:p>
            <a:r>
              <a:rPr lang="en-US" b="0" dirty="0"/>
              <a:t>       </a:t>
            </a:r>
            <a:r>
              <a:rPr lang="en-US" b="0" dirty="0" err="1"/>
              <a:t>Inorder</a:t>
            </a:r>
            <a:r>
              <a:rPr lang="en-US" b="0" dirty="0"/>
              <a:t>()</a:t>
            </a:r>
            <a:r>
              <a:rPr lang="en-US" sz="1400" dirty="0">
                <a:solidFill>
                  <a:srgbClr val="C00000"/>
                </a:solidFill>
              </a:rPr>
              <a:t>         // Not Called</a:t>
            </a:r>
            <a:endParaRPr lang="en-US" b="0" dirty="0"/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End </a:t>
            </a:r>
            <a:r>
              <a:rPr lang="en-US" b="0" dirty="0" err="1"/>
              <a:t>Inorder</a:t>
            </a:r>
            <a:r>
              <a:rPr lang="en-US" b="0" dirty="0"/>
              <a:t>(R) 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9F945B8-0E65-492E-9438-DBD617C2C84B}"/>
              </a:ext>
            </a:extLst>
          </p:cNvPr>
          <p:cNvSpPr/>
          <p:nvPr/>
        </p:nvSpPr>
        <p:spPr>
          <a:xfrm>
            <a:off x="4961533" y="3612322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BE18C7-37B8-46AF-B8CC-05D4E0548EC8}"/>
              </a:ext>
            </a:extLst>
          </p:cNvPr>
          <p:cNvSpPr txBox="1"/>
          <p:nvPr/>
        </p:nvSpPr>
        <p:spPr>
          <a:xfrm>
            <a:off x="6433930" y="3534012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/>
              <a:t>Inorder</a:t>
            </a:r>
            <a:r>
              <a:rPr lang="en-US" sz="1400" b="1" dirty="0"/>
              <a:t>(U)</a:t>
            </a:r>
          </a:p>
          <a:p>
            <a:r>
              <a:rPr lang="en-US" sz="1400" dirty="0"/>
              <a:t>Temp = U</a:t>
            </a:r>
          </a:p>
          <a:p>
            <a:r>
              <a:rPr lang="en-US" sz="1400" dirty="0"/>
              <a:t>U != Null</a:t>
            </a:r>
          </a:p>
          <a:p>
            <a:endParaRPr lang="en-US" sz="1400" dirty="0"/>
          </a:p>
          <a:p>
            <a:r>
              <a:rPr lang="en-US" sz="1400" dirty="0"/>
              <a:t>If Left (U) != Null   </a:t>
            </a:r>
            <a:r>
              <a:rPr lang="en-US" sz="1400" b="1" dirty="0">
                <a:solidFill>
                  <a:srgbClr val="C00000"/>
                </a:solidFill>
              </a:rPr>
              <a:t>// Left(U) = NULL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U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If  Right(U)!= Null  </a:t>
            </a:r>
            <a:r>
              <a:rPr lang="en-US" sz="1400" b="1" dirty="0">
                <a:solidFill>
                  <a:srgbClr val="C00000"/>
                </a:solidFill>
              </a:rPr>
              <a:t>//Right(U) = NULL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Inorder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End </a:t>
            </a:r>
            <a:r>
              <a:rPr lang="en-US" sz="1400" dirty="0" err="1"/>
              <a:t>Inorder</a:t>
            </a:r>
            <a:r>
              <a:rPr lang="en-US" sz="1400" dirty="0"/>
              <a:t>(U)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894C27-0C53-4686-BEA0-C5CD8583DFAB}"/>
              </a:ext>
            </a:extLst>
          </p:cNvPr>
          <p:cNvSpPr/>
          <p:nvPr/>
        </p:nvSpPr>
        <p:spPr>
          <a:xfrm>
            <a:off x="8273032" y="3607559"/>
            <a:ext cx="431800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454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2" grpId="0" animBg="1"/>
      <p:bldP spid="24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Box 17">
            <a:extLst>
              <a:ext uri="{FF2B5EF4-FFF2-40B4-BE49-F238E27FC236}">
                <a16:creationId xmlns:a16="http://schemas.microsoft.com/office/drawing/2014/main" id="{BBDC5DB8-FA20-4F17-AEC2-0333D30E4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131763"/>
            <a:ext cx="2601913" cy="323215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Inorder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(ROOT) // </a:t>
            </a:r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Inorder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3,4,5: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Left(Temp)=NULL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// Left(Temp)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</a:t>
            </a:r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Inorder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Inorder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(ROOT) // Assume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Left (Q)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Left(Temp)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// Left(Temp) = 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Inorder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(ROOT) // Assume 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9: Print(Temp)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 S</a:t>
            </a:r>
          </a:p>
        </p:txBody>
      </p:sp>
      <p:grpSp>
        <p:nvGrpSpPr>
          <p:cNvPr id="77827" name="Group 20">
            <a:extLst>
              <a:ext uri="{FF2B5EF4-FFF2-40B4-BE49-F238E27FC236}">
                <a16:creationId xmlns:a16="http://schemas.microsoft.com/office/drawing/2014/main" id="{92991DB8-59D8-45EB-9402-1779DCC29BAC}"/>
              </a:ext>
            </a:extLst>
          </p:cNvPr>
          <p:cNvGrpSpPr>
            <a:grpSpLocks/>
          </p:cNvGrpSpPr>
          <p:nvPr/>
        </p:nvGrpSpPr>
        <p:grpSpPr bwMode="auto">
          <a:xfrm>
            <a:off x="5286375" y="1114425"/>
            <a:ext cx="1241425" cy="1946275"/>
            <a:chOff x="7619258" y="1376039"/>
            <a:chExt cx="3161193" cy="230288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9F542C-7F53-4D5E-9364-78C993CC1ABA}"/>
                </a:ext>
              </a:extLst>
            </p:cNvPr>
            <p:cNvSpPr/>
            <p:nvPr/>
          </p:nvSpPr>
          <p:spPr>
            <a:xfrm>
              <a:off x="9143262" y="1376039"/>
              <a:ext cx="667002" cy="61234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F9A94A-A26E-41C8-9421-BB0EC2631424}"/>
                </a:ext>
              </a:extLst>
            </p:cNvPr>
            <p:cNvSpPr/>
            <p:nvPr/>
          </p:nvSpPr>
          <p:spPr>
            <a:xfrm>
              <a:off x="8286263" y="2166833"/>
              <a:ext cx="662961" cy="61422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CA07C59-584E-4544-9046-9526CE69EBC5}"/>
                </a:ext>
              </a:extLst>
            </p:cNvPr>
            <p:cNvSpPr/>
            <p:nvPr/>
          </p:nvSpPr>
          <p:spPr>
            <a:xfrm>
              <a:off x="10113449" y="2166833"/>
              <a:ext cx="667002" cy="61422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F45006-06EC-4A45-85B0-DB9535CE1B11}"/>
                </a:ext>
              </a:extLst>
            </p:cNvPr>
            <p:cNvSpPr/>
            <p:nvPr/>
          </p:nvSpPr>
          <p:spPr>
            <a:xfrm>
              <a:off x="9693034" y="3049667"/>
              <a:ext cx="667002" cy="61234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51BB92-E3E6-41BE-921F-03A166BA9A52}"/>
                </a:ext>
              </a:extLst>
            </p:cNvPr>
            <p:cNvSpPr/>
            <p:nvPr/>
          </p:nvSpPr>
          <p:spPr>
            <a:xfrm>
              <a:off x="8763272" y="3066572"/>
              <a:ext cx="662961" cy="61234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6E40DF8-F6A1-41FC-A35E-837716EE840C}"/>
                </a:ext>
              </a:extLst>
            </p:cNvPr>
            <p:cNvSpPr/>
            <p:nvPr/>
          </p:nvSpPr>
          <p:spPr>
            <a:xfrm>
              <a:off x="7619258" y="3049667"/>
              <a:ext cx="667005" cy="61234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CD6D81B-93D4-469D-917B-744BFE0F124C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 flipH="1">
              <a:off x="8617744" y="1682214"/>
              <a:ext cx="525518" cy="484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211A7B-3C6B-4D25-8B52-798F525F4791}"/>
                </a:ext>
              </a:extLst>
            </p:cNvPr>
            <p:cNvCxnSpPr>
              <a:stCxn id="23" idx="6"/>
              <a:endCxn id="26" idx="0"/>
            </p:cNvCxnSpPr>
            <p:nvPr/>
          </p:nvCxnSpPr>
          <p:spPr>
            <a:xfrm>
              <a:off x="9810264" y="1682214"/>
              <a:ext cx="638707" cy="484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E5CE251-F088-419C-92A6-DACE2262B8D9}"/>
                </a:ext>
              </a:extLst>
            </p:cNvPr>
            <p:cNvCxnSpPr>
              <a:stCxn id="24" idx="3"/>
              <a:endCxn id="29" idx="0"/>
            </p:cNvCxnSpPr>
            <p:nvPr/>
          </p:nvCxnSpPr>
          <p:spPr>
            <a:xfrm flipH="1">
              <a:off x="7950739" y="2690898"/>
              <a:ext cx="432543" cy="358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3B5AAA-C69B-4A00-A5B2-F76896FD9AF9}"/>
                </a:ext>
              </a:extLst>
            </p:cNvPr>
            <p:cNvCxnSpPr>
              <a:stCxn id="24" idx="5"/>
              <a:endCxn id="28" idx="7"/>
            </p:cNvCxnSpPr>
            <p:nvPr/>
          </p:nvCxnSpPr>
          <p:spPr>
            <a:xfrm>
              <a:off x="8852205" y="2690898"/>
              <a:ext cx="477009" cy="465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39885F-925A-4189-8B28-B013250BED7E}"/>
                </a:ext>
              </a:extLst>
            </p:cNvPr>
            <p:cNvCxnSpPr>
              <a:stCxn id="26" idx="3"/>
              <a:endCxn id="27" idx="0"/>
            </p:cNvCxnSpPr>
            <p:nvPr/>
          </p:nvCxnSpPr>
          <p:spPr>
            <a:xfrm flipH="1">
              <a:off x="10024515" y="2690898"/>
              <a:ext cx="185953" cy="358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828" name="TextBox 1">
            <a:extLst>
              <a:ext uri="{FF2B5EF4-FFF2-40B4-BE49-F238E27FC236}">
                <a16:creationId xmlns:a16="http://schemas.microsoft.com/office/drawing/2014/main" id="{7275155D-BD4A-4698-8456-E621FE1EC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63" y="336550"/>
            <a:ext cx="2600325" cy="120173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Inorder(ROOT) // Assume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3,6: Fails, Already Visited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9: Print(Temp)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S Q</a:t>
            </a:r>
          </a:p>
        </p:txBody>
      </p:sp>
      <p:grpSp>
        <p:nvGrpSpPr>
          <p:cNvPr id="77829" name="Group 36">
            <a:extLst>
              <a:ext uri="{FF2B5EF4-FFF2-40B4-BE49-F238E27FC236}">
                <a16:creationId xmlns:a16="http://schemas.microsoft.com/office/drawing/2014/main" id="{86133373-7DB8-4EAE-B340-8F58FCDCC8FB}"/>
              </a:ext>
            </a:extLst>
          </p:cNvPr>
          <p:cNvGrpSpPr>
            <a:grpSpLocks/>
          </p:cNvGrpSpPr>
          <p:nvPr/>
        </p:nvGrpSpPr>
        <p:grpSpPr bwMode="auto">
          <a:xfrm>
            <a:off x="7534275" y="1781175"/>
            <a:ext cx="1211263" cy="1290638"/>
            <a:chOff x="7619258" y="1376039"/>
            <a:chExt cx="3161193" cy="230288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C2274B-4BDA-4982-BCFC-90A4574452E3}"/>
                </a:ext>
              </a:extLst>
            </p:cNvPr>
            <p:cNvSpPr/>
            <p:nvPr/>
          </p:nvSpPr>
          <p:spPr>
            <a:xfrm>
              <a:off x="9143922" y="1376039"/>
              <a:ext cx="667042" cy="61183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E36D733-598F-477F-B1BD-BA3C8109EDEB}"/>
                </a:ext>
              </a:extLst>
            </p:cNvPr>
            <p:cNvSpPr/>
            <p:nvPr/>
          </p:nvSpPr>
          <p:spPr>
            <a:xfrm>
              <a:off x="8286300" y="2166327"/>
              <a:ext cx="662897" cy="614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0A5E811-92EB-40DA-8F6F-4C3CE8E81D22}"/>
                </a:ext>
              </a:extLst>
            </p:cNvPr>
            <p:cNvSpPr/>
            <p:nvPr/>
          </p:nvSpPr>
          <p:spPr>
            <a:xfrm>
              <a:off x="10113409" y="2166327"/>
              <a:ext cx="667042" cy="61466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B1009FE-99EF-4C4B-A384-555BCA0D6FB2}"/>
                </a:ext>
              </a:extLst>
            </p:cNvPr>
            <p:cNvSpPr/>
            <p:nvPr/>
          </p:nvSpPr>
          <p:spPr>
            <a:xfrm>
              <a:off x="9694957" y="3050089"/>
              <a:ext cx="662897" cy="61183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CC9358D-0DDF-4C35-80CE-0CC225980A0F}"/>
                </a:ext>
              </a:extLst>
            </p:cNvPr>
            <p:cNvSpPr/>
            <p:nvPr/>
          </p:nvSpPr>
          <p:spPr>
            <a:xfrm>
              <a:off x="8762756" y="3067085"/>
              <a:ext cx="667042" cy="61183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3A57ED0-21B0-414E-A74F-1548A201038E}"/>
                </a:ext>
              </a:extLst>
            </p:cNvPr>
            <p:cNvSpPr/>
            <p:nvPr/>
          </p:nvSpPr>
          <p:spPr>
            <a:xfrm>
              <a:off x="7619258" y="3050089"/>
              <a:ext cx="667042" cy="61183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E7E72FF-A283-4327-811A-35785B74E94C}"/>
                </a:ext>
              </a:extLst>
            </p:cNvPr>
            <p:cNvCxnSpPr>
              <a:stCxn id="38" idx="2"/>
              <a:endCxn id="39" idx="0"/>
            </p:cNvCxnSpPr>
            <p:nvPr/>
          </p:nvCxnSpPr>
          <p:spPr>
            <a:xfrm flipH="1">
              <a:off x="8617748" y="1681957"/>
              <a:ext cx="526173" cy="484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8D6DB6F-955A-4D35-9B5C-635B7F4797AE}"/>
                </a:ext>
              </a:extLst>
            </p:cNvPr>
            <p:cNvCxnSpPr>
              <a:stCxn id="38" idx="6"/>
              <a:endCxn id="40" idx="0"/>
            </p:cNvCxnSpPr>
            <p:nvPr/>
          </p:nvCxnSpPr>
          <p:spPr>
            <a:xfrm>
              <a:off x="9810964" y="1681957"/>
              <a:ext cx="638039" cy="484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9E7D262-D275-4044-98B8-1E8A0E0C5BB7}"/>
                </a:ext>
              </a:extLst>
            </p:cNvPr>
            <p:cNvCxnSpPr>
              <a:stCxn id="39" idx="3"/>
              <a:endCxn id="43" idx="0"/>
            </p:cNvCxnSpPr>
            <p:nvPr/>
          </p:nvCxnSpPr>
          <p:spPr>
            <a:xfrm flipH="1">
              <a:off x="7950707" y="2690352"/>
              <a:ext cx="430883" cy="359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612553C-5E2F-4C8A-AFD4-8B33546009BB}"/>
                </a:ext>
              </a:extLst>
            </p:cNvPr>
            <p:cNvCxnSpPr>
              <a:stCxn id="39" idx="5"/>
              <a:endCxn id="42" idx="7"/>
            </p:cNvCxnSpPr>
            <p:nvPr/>
          </p:nvCxnSpPr>
          <p:spPr>
            <a:xfrm>
              <a:off x="8853904" y="2690352"/>
              <a:ext cx="476459" cy="4645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8A1439D-B83F-49CF-8E31-E52AF360B199}"/>
                </a:ext>
              </a:extLst>
            </p:cNvPr>
            <p:cNvCxnSpPr>
              <a:stCxn id="40" idx="3"/>
              <a:endCxn id="41" idx="0"/>
            </p:cNvCxnSpPr>
            <p:nvPr/>
          </p:nvCxnSpPr>
          <p:spPr>
            <a:xfrm flipH="1">
              <a:off x="10026405" y="2690352"/>
              <a:ext cx="186439" cy="359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830" name="TextBox 48">
            <a:extLst>
              <a:ext uri="{FF2B5EF4-FFF2-40B4-BE49-F238E27FC236}">
                <a16:creationId xmlns:a16="http://schemas.microsoft.com/office/drawing/2014/main" id="{E3F6981B-34A3-4E0F-9CF9-263650EEE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25" y="188913"/>
            <a:ext cx="2497138" cy="1938337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10: Right(Temp)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// Right(Temp) = 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11: Inorder(Right 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// Inorder(T)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Inorder(T)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9: Print(Temp)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S Q 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47A436D-A67D-4AC4-AA5A-E3CFC77C5775}"/>
              </a:ext>
            </a:extLst>
          </p:cNvPr>
          <p:cNvCxnSpPr/>
          <p:nvPr/>
        </p:nvCxnSpPr>
        <p:spPr>
          <a:xfrm flipH="1">
            <a:off x="10742613" y="603250"/>
            <a:ext cx="96837" cy="142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832" name="Group 51">
            <a:extLst>
              <a:ext uri="{FF2B5EF4-FFF2-40B4-BE49-F238E27FC236}">
                <a16:creationId xmlns:a16="http://schemas.microsoft.com/office/drawing/2014/main" id="{0517657F-E1FF-458A-94EF-5D8A9AB34905}"/>
              </a:ext>
            </a:extLst>
          </p:cNvPr>
          <p:cNvGrpSpPr>
            <a:grpSpLocks/>
          </p:cNvGrpSpPr>
          <p:nvPr/>
        </p:nvGrpSpPr>
        <p:grpSpPr bwMode="auto">
          <a:xfrm>
            <a:off x="10506075" y="2433638"/>
            <a:ext cx="1593850" cy="1104900"/>
            <a:chOff x="7619258" y="1376039"/>
            <a:chExt cx="3161193" cy="230288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73560A-676F-4CF1-BFAC-2F3EA1102F1F}"/>
                </a:ext>
              </a:extLst>
            </p:cNvPr>
            <p:cNvSpPr/>
            <p:nvPr/>
          </p:nvSpPr>
          <p:spPr>
            <a:xfrm>
              <a:off x="9143180" y="1376039"/>
              <a:ext cx="667503" cy="61211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701B761-F144-4651-B13D-65B33557EDE1}"/>
                </a:ext>
              </a:extLst>
            </p:cNvPr>
            <p:cNvSpPr/>
            <p:nvPr/>
          </p:nvSpPr>
          <p:spPr>
            <a:xfrm>
              <a:off x="8283613" y="2166826"/>
              <a:ext cx="667503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F4DBED3-01E6-467B-8E77-C3F3EE155745}"/>
                </a:ext>
              </a:extLst>
            </p:cNvPr>
            <p:cNvSpPr/>
            <p:nvPr/>
          </p:nvSpPr>
          <p:spPr>
            <a:xfrm>
              <a:off x="10116098" y="2166826"/>
              <a:ext cx="664353" cy="61211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89B5BE-00A0-4C3C-BF0E-654CCCF66086}"/>
                </a:ext>
              </a:extLst>
            </p:cNvPr>
            <p:cNvSpPr/>
            <p:nvPr/>
          </p:nvSpPr>
          <p:spPr>
            <a:xfrm>
              <a:off x="9694185" y="3050260"/>
              <a:ext cx="664353" cy="61211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35374F3-8D32-43ED-935E-1E9B18515E34}"/>
                </a:ext>
              </a:extLst>
            </p:cNvPr>
            <p:cNvSpPr/>
            <p:nvPr/>
          </p:nvSpPr>
          <p:spPr>
            <a:xfrm>
              <a:off x="8762200" y="3066803"/>
              <a:ext cx="664353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0232958-DB31-4F4F-A2E9-2ECB94C12149}"/>
                </a:ext>
              </a:extLst>
            </p:cNvPr>
            <p:cNvSpPr/>
            <p:nvPr/>
          </p:nvSpPr>
          <p:spPr>
            <a:xfrm>
              <a:off x="7619258" y="3050260"/>
              <a:ext cx="664355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2D54C2-B10D-452E-959E-4CAF5EC10D3D}"/>
                </a:ext>
              </a:extLst>
            </p:cNvPr>
            <p:cNvCxnSpPr>
              <a:stCxn id="53" idx="2"/>
              <a:endCxn id="54" idx="0"/>
            </p:cNvCxnSpPr>
            <p:nvPr/>
          </p:nvCxnSpPr>
          <p:spPr>
            <a:xfrm flipH="1">
              <a:off x="8617365" y="1683751"/>
              <a:ext cx="525815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6986312-A68D-4CC1-A14E-271C6ECCBD87}"/>
                </a:ext>
              </a:extLst>
            </p:cNvPr>
            <p:cNvCxnSpPr>
              <a:stCxn id="53" idx="6"/>
              <a:endCxn id="55" idx="0"/>
            </p:cNvCxnSpPr>
            <p:nvPr/>
          </p:nvCxnSpPr>
          <p:spPr>
            <a:xfrm>
              <a:off x="9810683" y="1683751"/>
              <a:ext cx="636017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E37EA4-6EA8-43E4-9897-DC68A8F0C7F0}"/>
                </a:ext>
              </a:extLst>
            </p:cNvPr>
            <p:cNvCxnSpPr>
              <a:stCxn id="54" idx="3"/>
              <a:endCxn id="58" idx="0"/>
            </p:cNvCxnSpPr>
            <p:nvPr/>
          </p:nvCxnSpPr>
          <p:spPr>
            <a:xfrm flipH="1">
              <a:off x="7953009" y="2689607"/>
              <a:ext cx="428209" cy="360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A5CE798-E063-49D9-B749-A85B4B04FBB8}"/>
                </a:ext>
              </a:extLst>
            </p:cNvPr>
            <p:cNvCxnSpPr>
              <a:stCxn id="54" idx="5"/>
              <a:endCxn id="57" idx="7"/>
            </p:cNvCxnSpPr>
            <p:nvPr/>
          </p:nvCxnSpPr>
          <p:spPr>
            <a:xfrm>
              <a:off x="8853509" y="2689607"/>
              <a:ext cx="478587" cy="466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1BF19EB-8BCE-43EB-B32D-42EF2B6F1183}"/>
                </a:ext>
              </a:extLst>
            </p:cNvPr>
            <p:cNvCxnSpPr>
              <a:stCxn id="55" idx="3"/>
              <a:endCxn id="56" idx="0"/>
            </p:cNvCxnSpPr>
            <p:nvPr/>
          </p:nvCxnSpPr>
          <p:spPr>
            <a:xfrm flipH="1">
              <a:off x="10024787" y="2689607"/>
              <a:ext cx="188916" cy="360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833" name="TextBox 63">
            <a:extLst>
              <a:ext uri="{FF2B5EF4-FFF2-40B4-BE49-F238E27FC236}">
                <a16:creationId xmlns:a16="http://schemas.microsoft.com/office/drawing/2014/main" id="{3A06E02E-DFB5-4FAD-9FC6-E196D5C18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4094163"/>
            <a:ext cx="2471738" cy="1385887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Inorder(P)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6: Already Visited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9: 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S Q T P</a:t>
            </a:r>
          </a:p>
        </p:txBody>
      </p:sp>
      <p:grpSp>
        <p:nvGrpSpPr>
          <p:cNvPr id="77834" name="Group 64">
            <a:extLst>
              <a:ext uri="{FF2B5EF4-FFF2-40B4-BE49-F238E27FC236}">
                <a16:creationId xmlns:a16="http://schemas.microsoft.com/office/drawing/2014/main" id="{1ABC4923-1B1A-42F2-AEA5-F799B69DEDBB}"/>
              </a:ext>
            </a:extLst>
          </p:cNvPr>
          <p:cNvGrpSpPr>
            <a:grpSpLocks/>
          </p:cNvGrpSpPr>
          <p:nvPr/>
        </p:nvGrpSpPr>
        <p:grpSpPr bwMode="auto">
          <a:xfrm>
            <a:off x="3336925" y="5711825"/>
            <a:ext cx="1595438" cy="1104900"/>
            <a:chOff x="7619258" y="1376039"/>
            <a:chExt cx="3161193" cy="230288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6850425-DA27-4970-9456-C8D0E4E1023C}"/>
                </a:ext>
              </a:extLst>
            </p:cNvPr>
            <p:cNvSpPr/>
            <p:nvPr/>
          </p:nvSpPr>
          <p:spPr>
            <a:xfrm>
              <a:off x="9144809" y="1376039"/>
              <a:ext cx="663692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07E0141-07F8-4AF3-BA6F-AB27E4B72567}"/>
                </a:ext>
              </a:extLst>
            </p:cNvPr>
            <p:cNvSpPr/>
            <p:nvPr/>
          </p:nvSpPr>
          <p:spPr>
            <a:xfrm>
              <a:off x="8286097" y="2166828"/>
              <a:ext cx="663694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31FDA5-9BF1-4462-9351-D0D2D182E6C2}"/>
                </a:ext>
              </a:extLst>
            </p:cNvPr>
            <p:cNvSpPr/>
            <p:nvPr/>
          </p:nvSpPr>
          <p:spPr>
            <a:xfrm>
              <a:off x="10113612" y="2166828"/>
              <a:ext cx="666839" cy="61211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6A8A3E9-C104-4C47-95E2-E4A8974DB5FB}"/>
                </a:ext>
              </a:extLst>
            </p:cNvPr>
            <p:cNvSpPr/>
            <p:nvPr/>
          </p:nvSpPr>
          <p:spPr>
            <a:xfrm>
              <a:off x="9692120" y="3050260"/>
              <a:ext cx="666839" cy="61211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01201AB-788E-4B88-8BEC-E843F16A9A7B}"/>
                </a:ext>
              </a:extLst>
            </p:cNvPr>
            <p:cNvSpPr/>
            <p:nvPr/>
          </p:nvSpPr>
          <p:spPr>
            <a:xfrm>
              <a:off x="8761063" y="3066805"/>
              <a:ext cx="666839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2ECED9C-5E89-42DC-BF2C-1BF6D33095FF}"/>
                </a:ext>
              </a:extLst>
            </p:cNvPr>
            <p:cNvSpPr/>
            <p:nvPr/>
          </p:nvSpPr>
          <p:spPr>
            <a:xfrm>
              <a:off x="7619258" y="3050260"/>
              <a:ext cx="666839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0F7EB14-D5F3-4631-B1F2-8A925FC35577}"/>
                </a:ext>
              </a:extLst>
            </p:cNvPr>
            <p:cNvCxnSpPr>
              <a:stCxn id="66" idx="2"/>
              <a:endCxn id="67" idx="0"/>
            </p:cNvCxnSpPr>
            <p:nvPr/>
          </p:nvCxnSpPr>
          <p:spPr>
            <a:xfrm flipH="1">
              <a:off x="8619516" y="1683753"/>
              <a:ext cx="525294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E1298F7-3DEE-484D-930B-1F8990B8C6D9}"/>
                </a:ext>
              </a:extLst>
            </p:cNvPr>
            <p:cNvCxnSpPr>
              <a:stCxn id="66" idx="6"/>
              <a:endCxn id="68" idx="0"/>
            </p:cNvCxnSpPr>
            <p:nvPr/>
          </p:nvCxnSpPr>
          <p:spPr>
            <a:xfrm>
              <a:off x="9808501" y="1683753"/>
              <a:ext cx="638530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C132542-8256-400C-99FF-619256F793DD}"/>
                </a:ext>
              </a:extLst>
            </p:cNvPr>
            <p:cNvCxnSpPr>
              <a:stCxn id="67" idx="3"/>
              <a:endCxn id="71" idx="0"/>
            </p:cNvCxnSpPr>
            <p:nvPr/>
          </p:nvCxnSpPr>
          <p:spPr>
            <a:xfrm flipH="1">
              <a:off x="7952677" y="2689609"/>
              <a:ext cx="430930" cy="36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392C8A1-40A8-40BB-9351-6D9896301596}"/>
                </a:ext>
              </a:extLst>
            </p:cNvPr>
            <p:cNvCxnSpPr>
              <a:stCxn id="67" idx="5"/>
              <a:endCxn id="70" idx="7"/>
            </p:cNvCxnSpPr>
            <p:nvPr/>
          </p:nvCxnSpPr>
          <p:spPr>
            <a:xfrm>
              <a:off x="8852280" y="2689609"/>
              <a:ext cx="478111" cy="466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89AE2D3-16B4-46BD-B153-6EC52F64A2F9}"/>
                </a:ext>
              </a:extLst>
            </p:cNvPr>
            <p:cNvCxnSpPr>
              <a:stCxn id="68" idx="3"/>
              <a:endCxn id="69" idx="0"/>
            </p:cNvCxnSpPr>
            <p:nvPr/>
          </p:nvCxnSpPr>
          <p:spPr>
            <a:xfrm flipH="1">
              <a:off x="10025539" y="2689609"/>
              <a:ext cx="185581" cy="36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835" name="TextBox 76">
            <a:extLst>
              <a:ext uri="{FF2B5EF4-FFF2-40B4-BE49-F238E27FC236}">
                <a16:creationId xmlns:a16="http://schemas.microsoft.com/office/drawing/2014/main" id="{6357B415-6AD1-4EE9-8523-04F6750C4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7163" y="3470275"/>
            <a:ext cx="2614612" cy="26781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10: Right (Temp)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// Right (Temp)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11: Inorder( R)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Inorder (ROOT) // Assume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6: Left(Temp) = NULL // U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7: Inorder(U)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Inorder(ROOT) // Assume U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U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9: 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S Q T P U</a:t>
            </a:r>
          </a:p>
        </p:txBody>
      </p:sp>
      <p:grpSp>
        <p:nvGrpSpPr>
          <p:cNvPr id="77836" name="Group 86">
            <a:extLst>
              <a:ext uri="{FF2B5EF4-FFF2-40B4-BE49-F238E27FC236}">
                <a16:creationId xmlns:a16="http://schemas.microsoft.com/office/drawing/2014/main" id="{AA87CE57-5891-46D8-B68C-DB45541DEE7D}"/>
              </a:ext>
            </a:extLst>
          </p:cNvPr>
          <p:cNvGrpSpPr>
            <a:grpSpLocks/>
          </p:cNvGrpSpPr>
          <p:nvPr/>
        </p:nvGrpSpPr>
        <p:grpSpPr bwMode="auto">
          <a:xfrm>
            <a:off x="7923213" y="5588000"/>
            <a:ext cx="1593850" cy="1104900"/>
            <a:chOff x="7619258" y="1376039"/>
            <a:chExt cx="3161193" cy="230288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031348E-16CB-451F-BDFC-364BCFC01E82}"/>
                </a:ext>
              </a:extLst>
            </p:cNvPr>
            <p:cNvSpPr/>
            <p:nvPr/>
          </p:nvSpPr>
          <p:spPr>
            <a:xfrm>
              <a:off x="9143180" y="1376039"/>
              <a:ext cx="667503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6F220F0-D834-49FB-867D-D21063C8D003}"/>
                </a:ext>
              </a:extLst>
            </p:cNvPr>
            <p:cNvSpPr/>
            <p:nvPr/>
          </p:nvSpPr>
          <p:spPr>
            <a:xfrm>
              <a:off x="8283611" y="2166828"/>
              <a:ext cx="667503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AC85E61-E874-48BB-9334-C35610A1A9E3}"/>
                </a:ext>
              </a:extLst>
            </p:cNvPr>
            <p:cNvSpPr/>
            <p:nvPr/>
          </p:nvSpPr>
          <p:spPr>
            <a:xfrm>
              <a:off x="10116096" y="2166828"/>
              <a:ext cx="664355" cy="612115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655ACAC-B381-4B2C-9862-4E7B673583DD}"/>
                </a:ext>
              </a:extLst>
            </p:cNvPr>
            <p:cNvSpPr/>
            <p:nvPr/>
          </p:nvSpPr>
          <p:spPr>
            <a:xfrm>
              <a:off x="9694183" y="3050260"/>
              <a:ext cx="664355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30C4573-303E-4043-B382-D250F7A138D5}"/>
                </a:ext>
              </a:extLst>
            </p:cNvPr>
            <p:cNvSpPr/>
            <p:nvPr/>
          </p:nvSpPr>
          <p:spPr>
            <a:xfrm>
              <a:off x="8762198" y="3066805"/>
              <a:ext cx="664355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1FA67BD-6B75-4F71-A26A-7340E1E0738D}"/>
                </a:ext>
              </a:extLst>
            </p:cNvPr>
            <p:cNvSpPr/>
            <p:nvPr/>
          </p:nvSpPr>
          <p:spPr>
            <a:xfrm>
              <a:off x="7619258" y="3050260"/>
              <a:ext cx="664353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A22F3F2-8CBB-4AB3-882F-2818933A11E2}"/>
                </a:ext>
              </a:extLst>
            </p:cNvPr>
            <p:cNvCxnSpPr>
              <a:stCxn id="88" idx="2"/>
              <a:endCxn id="89" idx="0"/>
            </p:cNvCxnSpPr>
            <p:nvPr/>
          </p:nvCxnSpPr>
          <p:spPr>
            <a:xfrm flipH="1">
              <a:off x="8617363" y="1683753"/>
              <a:ext cx="525817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FF293D6-C380-44DE-9673-BD7A067DC159}"/>
                </a:ext>
              </a:extLst>
            </p:cNvPr>
            <p:cNvCxnSpPr>
              <a:stCxn id="88" idx="6"/>
              <a:endCxn id="90" idx="0"/>
            </p:cNvCxnSpPr>
            <p:nvPr/>
          </p:nvCxnSpPr>
          <p:spPr>
            <a:xfrm>
              <a:off x="9810683" y="1683753"/>
              <a:ext cx="636017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339DFA6-32BC-4B13-8AA1-526FDBDF11B9}"/>
                </a:ext>
              </a:extLst>
            </p:cNvPr>
            <p:cNvCxnSpPr>
              <a:stCxn id="89" idx="3"/>
              <a:endCxn id="93" idx="0"/>
            </p:cNvCxnSpPr>
            <p:nvPr/>
          </p:nvCxnSpPr>
          <p:spPr>
            <a:xfrm flipH="1">
              <a:off x="7953009" y="2689609"/>
              <a:ext cx="428209" cy="36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8DB96EE-B51D-4A9C-8A46-CC276D22F7F5}"/>
                </a:ext>
              </a:extLst>
            </p:cNvPr>
            <p:cNvCxnSpPr>
              <a:stCxn id="89" idx="5"/>
              <a:endCxn id="92" idx="7"/>
            </p:cNvCxnSpPr>
            <p:nvPr/>
          </p:nvCxnSpPr>
          <p:spPr>
            <a:xfrm>
              <a:off x="8853509" y="2689609"/>
              <a:ext cx="478587" cy="466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664A3A0-A981-4EE4-836A-C2518A5BF5E7}"/>
                </a:ext>
              </a:extLst>
            </p:cNvPr>
            <p:cNvCxnSpPr>
              <a:stCxn id="90" idx="3"/>
              <a:endCxn id="91" idx="0"/>
            </p:cNvCxnSpPr>
            <p:nvPr/>
          </p:nvCxnSpPr>
          <p:spPr>
            <a:xfrm flipH="1">
              <a:off x="10024787" y="2689609"/>
              <a:ext cx="188916" cy="36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837" name="TextBox 99">
            <a:extLst>
              <a:ext uri="{FF2B5EF4-FFF2-40B4-BE49-F238E27FC236}">
                <a16:creationId xmlns:a16="http://schemas.microsoft.com/office/drawing/2014/main" id="{65EED8ED-549E-40CE-AA9D-EFC7DFA74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1025" y="3738563"/>
            <a:ext cx="2471738" cy="13843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Inorder(ROOT) // Inorder(R)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9: Print( 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S Q T P U R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13: End</a:t>
            </a:r>
          </a:p>
        </p:txBody>
      </p:sp>
      <p:grpSp>
        <p:nvGrpSpPr>
          <p:cNvPr id="77838" name="Group 100">
            <a:extLst>
              <a:ext uri="{FF2B5EF4-FFF2-40B4-BE49-F238E27FC236}">
                <a16:creationId xmlns:a16="http://schemas.microsoft.com/office/drawing/2014/main" id="{B905B79A-6F1B-4E31-A317-5964A916BA3A}"/>
              </a:ext>
            </a:extLst>
          </p:cNvPr>
          <p:cNvGrpSpPr>
            <a:grpSpLocks/>
          </p:cNvGrpSpPr>
          <p:nvPr/>
        </p:nvGrpSpPr>
        <p:grpSpPr bwMode="auto">
          <a:xfrm>
            <a:off x="10450513" y="5427663"/>
            <a:ext cx="1595437" cy="1104900"/>
            <a:chOff x="7619258" y="1376039"/>
            <a:chExt cx="3161193" cy="230288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EB30E4F-7424-4420-873F-D3CD1416FE16}"/>
                </a:ext>
              </a:extLst>
            </p:cNvPr>
            <p:cNvSpPr/>
            <p:nvPr/>
          </p:nvSpPr>
          <p:spPr>
            <a:xfrm>
              <a:off x="9144808" y="1376039"/>
              <a:ext cx="663694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CDFE428-393E-4E77-884A-74B9F4324A11}"/>
                </a:ext>
              </a:extLst>
            </p:cNvPr>
            <p:cNvSpPr/>
            <p:nvPr/>
          </p:nvSpPr>
          <p:spPr>
            <a:xfrm>
              <a:off x="8286097" y="2166826"/>
              <a:ext cx="663692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815005C-4DEC-4EB5-8D7F-7B4D94C36256}"/>
                </a:ext>
              </a:extLst>
            </p:cNvPr>
            <p:cNvSpPr/>
            <p:nvPr/>
          </p:nvSpPr>
          <p:spPr>
            <a:xfrm>
              <a:off x="10113612" y="2166826"/>
              <a:ext cx="666839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9450C04-EA53-4D71-9957-749DAC2702BB}"/>
                </a:ext>
              </a:extLst>
            </p:cNvPr>
            <p:cNvSpPr/>
            <p:nvPr/>
          </p:nvSpPr>
          <p:spPr>
            <a:xfrm>
              <a:off x="9692120" y="3050260"/>
              <a:ext cx="666839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BD01210-58AA-465C-8D82-BCD5E24792F1}"/>
                </a:ext>
              </a:extLst>
            </p:cNvPr>
            <p:cNvSpPr/>
            <p:nvPr/>
          </p:nvSpPr>
          <p:spPr>
            <a:xfrm>
              <a:off x="8761061" y="3066803"/>
              <a:ext cx="666839" cy="6121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A5333ED-5FCB-4CE3-8B59-7E1A0B12B4B2}"/>
                </a:ext>
              </a:extLst>
            </p:cNvPr>
            <p:cNvSpPr/>
            <p:nvPr/>
          </p:nvSpPr>
          <p:spPr>
            <a:xfrm>
              <a:off x="7619258" y="3050260"/>
              <a:ext cx="666839" cy="6121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6881A08-80DB-4BAC-A696-EAAD56C4D710}"/>
                </a:ext>
              </a:extLst>
            </p:cNvPr>
            <p:cNvCxnSpPr>
              <a:stCxn id="102" idx="2"/>
              <a:endCxn id="103" idx="0"/>
            </p:cNvCxnSpPr>
            <p:nvPr/>
          </p:nvCxnSpPr>
          <p:spPr>
            <a:xfrm flipH="1">
              <a:off x="8619516" y="1683751"/>
              <a:ext cx="525292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FEB76E1-899E-425D-ACE8-8C16D614F7AE}"/>
                </a:ext>
              </a:extLst>
            </p:cNvPr>
            <p:cNvCxnSpPr>
              <a:stCxn id="102" idx="6"/>
              <a:endCxn id="104" idx="0"/>
            </p:cNvCxnSpPr>
            <p:nvPr/>
          </p:nvCxnSpPr>
          <p:spPr>
            <a:xfrm>
              <a:off x="9808503" y="1683751"/>
              <a:ext cx="638529" cy="48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318257D-4A72-4D96-81E0-4F8B2D12CB1F}"/>
                </a:ext>
              </a:extLst>
            </p:cNvPr>
            <p:cNvCxnSpPr>
              <a:stCxn id="103" idx="3"/>
              <a:endCxn id="107" idx="0"/>
            </p:cNvCxnSpPr>
            <p:nvPr/>
          </p:nvCxnSpPr>
          <p:spPr>
            <a:xfrm flipH="1">
              <a:off x="7952677" y="2689607"/>
              <a:ext cx="430928" cy="360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595FDFC-E07C-4457-AF1A-8DD18019BA1E}"/>
                </a:ext>
              </a:extLst>
            </p:cNvPr>
            <p:cNvCxnSpPr>
              <a:stCxn id="103" idx="5"/>
              <a:endCxn id="106" idx="7"/>
            </p:cNvCxnSpPr>
            <p:nvPr/>
          </p:nvCxnSpPr>
          <p:spPr>
            <a:xfrm>
              <a:off x="8852281" y="2689607"/>
              <a:ext cx="478111" cy="466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5539C2F-ADB6-4849-86B9-955E33645218}"/>
                </a:ext>
              </a:extLst>
            </p:cNvPr>
            <p:cNvCxnSpPr>
              <a:stCxn id="104" idx="3"/>
              <a:endCxn id="105" idx="0"/>
            </p:cNvCxnSpPr>
            <p:nvPr/>
          </p:nvCxnSpPr>
          <p:spPr>
            <a:xfrm flipH="1">
              <a:off x="10025539" y="2689607"/>
              <a:ext cx="185584" cy="360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410EC129-5E09-4CF3-8DC9-17301674A1AA}"/>
              </a:ext>
            </a:extLst>
          </p:cNvPr>
          <p:cNvSpPr/>
          <p:nvPr/>
        </p:nvSpPr>
        <p:spPr>
          <a:xfrm>
            <a:off x="4371975" y="2941638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FCDBB4-89D8-45F8-A947-2C7B1DE947D2}"/>
              </a:ext>
            </a:extLst>
          </p:cNvPr>
          <p:cNvSpPr/>
          <p:nvPr/>
        </p:nvSpPr>
        <p:spPr>
          <a:xfrm>
            <a:off x="5276850" y="896938"/>
            <a:ext cx="431800" cy="4556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A302EF5-7977-4924-970E-F1118066F809}"/>
              </a:ext>
            </a:extLst>
          </p:cNvPr>
          <p:cNvSpPr/>
          <p:nvPr/>
        </p:nvSpPr>
        <p:spPr>
          <a:xfrm>
            <a:off x="8804275" y="1193800"/>
            <a:ext cx="433388" cy="303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5FB8656-013B-4D20-BD8E-EC99E487A230}"/>
              </a:ext>
            </a:extLst>
          </p:cNvPr>
          <p:cNvSpPr/>
          <p:nvPr/>
        </p:nvSpPr>
        <p:spPr>
          <a:xfrm>
            <a:off x="7273925" y="1825625"/>
            <a:ext cx="431800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8C0BEE7-AEEF-45DA-91F8-D0AD40A58942}"/>
              </a:ext>
            </a:extLst>
          </p:cNvPr>
          <p:cNvSpPr/>
          <p:nvPr/>
        </p:nvSpPr>
        <p:spPr>
          <a:xfrm>
            <a:off x="11472863" y="1685925"/>
            <a:ext cx="431800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6B20135-698C-4242-879D-796B4F01FF88}"/>
              </a:ext>
            </a:extLst>
          </p:cNvPr>
          <p:cNvSpPr/>
          <p:nvPr/>
        </p:nvSpPr>
        <p:spPr>
          <a:xfrm>
            <a:off x="10083800" y="2476500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20DB861-4A7A-491C-AE53-934FF039C535}"/>
              </a:ext>
            </a:extLst>
          </p:cNvPr>
          <p:cNvSpPr/>
          <p:nvPr/>
        </p:nvSpPr>
        <p:spPr>
          <a:xfrm>
            <a:off x="4521200" y="5003800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C0CD740-9E5A-425A-8213-67F1ED0671D9}"/>
              </a:ext>
            </a:extLst>
          </p:cNvPr>
          <p:cNvSpPr/>
          <p:nvPr/>
        </p:nvSpPr>
        <p:spPr>
          <a:xfrm>
            <a:off x="2894013" y="6116638"/>
            <a:ext cx="433387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ABD70CD-7772-471D-8556-305BD1F5D233}"/>
              </a:ext>
            </a:extLst>
          </p:cNvPr>
          <p:cNvSpPr/>
          <p:nvPr/>
        </p:nvSpPr>
        <p:spPr>
          <a:xfrm>
            <a:off x="7212013" y="5676900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6899D2A-368C-4F72-8AA9-17CB4D1A3E79}"/>
              </a:ext>
            </a:extLst>
          </p:cNvPr>
          <p:cNvSpPr/>
          <p:nvPr/>
        </p:nvSpPr>
        <p:spPr>
          <a:xfrm>
            <a:off x="8037513" y="5397500"/>
            <a:ext cx="433387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780627A-6812-4616-A23C-B9F3CD38DAF1}"/>
              </a:ext>
            </a:extLst>
          </p:cNvPr>
          <p:cNvSpPr/>
          <p:nvPr/>
        </p:nvSpPr>
        <p:spPr>
          <a:xfrm>
            <a:off x="11101388" y="4691063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08738A3-0315-4A13-A0B9-DFE373133C7D}"/>
              </a:ext>
            </a:extLst>
          </p:cNvPr>
          <p:cNvSpPr/>
          <p:nvPr/>
        </p:nvSpPr>
        <p:spPr>
          <a:xfrm>
            <a:off x="10199688" y="5356225"/>
            <a:ext cx="431800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851" name="TextBox 1">
            <a:extLst>
              <a:ext uri="{FF2B5EF4-FFF2-40B4-BE49-F238E27FC236}">
                <a16:creationId xmlns:a16="http://schemas.microsoft.com/office/drawing/2014/main" id="{A5F59AB7-E0D2-4EBB-9E48-0369E88E8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" y="1698625"/>
            <a:ext cx="2471738" cy="3786188"/>
          </a:xfrm>
          <a:prstGeom prst="rect">
            <a:avLst/>
          </a:prstGeom>
          <a:solidFill>
            <a:srgbClr val="FF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INORDER USING RECURSIVE: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Inorder (ROOT)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3: If Temp ==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4: 	Return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5: End If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6: If Left(Temp) !=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7: Inorder (Left(Temp))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8: End If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9: 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10 :If Right(Temp) !=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11: Inorder(Right(Temp))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12: End If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13: End Inorder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6">
            <a:extLst>
              <a:ext uri="{FF2B5EF4-FFF2-40B4-BE49-F238E27FC236}">
                <a16:creationId xmlns:a16="http://schemas.microsoft.com/office/drawing/2014/main" id="{000C7AD3-D7C0-4E3C-925E-078B3D3F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017713"/>
            <a:ext cx="11496675" cy="415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BEE0D3-C212-4CDF-933C-661B23B6622E}"/>
              </a:ext>
            </a:extLst>
          </p:cNvPr>
          <p:cNvSpPr txBox="1"/>
          <p:nvPr/>
        </p:nvSpPr>
        <p:spPr>
          <a:xfrm>
            <a:off x="1562100" y="203200"/>
            <a:ext cx="10039350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Pre-Order Traversal (Root -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FEDD57-11F9-4C80-911A-76D3F96DE53A}"/>
              </a:ext>
            </a:extLst>
          </p:cNvPr>
          <p:cNvSpPr txBox="1"/>
          <p:nvPr/>
        </p:nvSpPr>
        <p:spPr>
          <a:xfrm>
            <a:off x="3048000" y="303213"/>
            <a:ext cx="60960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Tree - Terminology</a:t>
            </a:r>
          </a:p>
        </p:txBody>
      </p:sp>
      <p:sp>
        <p:nvSpPr>
          <p:cNvPr id="8195" name="TextBox 8">
            <a:extLst>
              <a:ext uri="{FF2B5EF4-FFF2-40B4-BE49-F238E27FC236}">
                <a16:creationId xmlns:a16="http://schemas.microsoft.com/office/drawing/2014/main" id="{6FDEC962-23B2-4323-BD8E-D9E0C7617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1011238"/>
            <a:ext cx="9671050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In linear data structure data is organized in sequential order and in non-linear data structure data is organized in random order.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A tree is a very popular non-linear data structure used in a wide range of applications. A tree data structure can be defined as follows :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333333"/>
              </a:solidFill>
              <a:latin typeface="Open Sans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333333"/>
                </a:solidFill>
                <a:latin typeface="Open Sans"/>
              </a:rPr>
              <a:t>Tree data structure is a collection of data (Node) which is organized in hierarchical structure recursively.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srgbClr val="333333"/>
              </a:solidFill>
              <a:latin typeface="Open Sans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A tree ‘t’ is a finite nonempty set of elements.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One of these elements is called the root.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/>
              <a:t>The remaining elements, if any, are partitioned into trees, which are called the subtrees of ‘t’.</a:t>
            </a:r>
            <a:endParaRPr lang="en-IN" altLang="en-US" sz="1800" b="1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srgbClr val="333333"/>
              </a:solidFill>
              <a:latin typeface="Open Sans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333333"/>
                </a:solidFill>
                <a:latin typeface="Open Sans"/>
              </a:rPr>
              <a:t>In tree data structure, every individual element is called as </a:t>
            </a:r>
            <a:r>
              <a:rPr lang="en-US" altLang="en-US" sz="1800" b="1">
                <a:solidFill>
                  <a:srgbClr val="333333"/>
                </a:solidFill>
                <a:latin typeface="Open Sans"/>
              </a:rPr>
              <a:t>Node</a:t>
            </a:r>
            <a:r>
              <a:rPr lang="en-US" altLang="en-US" sz="1800">
                <a:solidFill>
                  <a:srgbClr val="333333"/>
                </a:solidFill>
                <a:latin typeface="Open Sans"/>
              </a:rPr>
              <a:t>. Node in a tree data structure stores the actual data of that particular element and link to next element in Hierarchical structure.</a:t>
            </a:r>
            <a:br>
              <a:rPr lang="en-US" altLang="en-US" sz="1800"/>
            </a:br>
            <a:br>
              <a:rPr lang="en-US" altLang="en-US" sz="1800"/>
            </a:br>
            <a:r>
              <a:rPr lang="en-US" altLang="en-US" sz="1800">
                <a:solidFill>
                  <a:srgbClr val="333333"/>
                </a:solidFill>
                <a:latin typeface="Open Sans"/>
              </a:rPr>
              <a:t>In a tree data structure, if we have </a:t>
            </a:r>
            <a:r>
              <a:rPr lang="en-US" altLang="en-US" sz="1800" b="1">
                <a:solidFill>
                  <a:srgbClr val="333333"/>
                </a:solidFill>
                <a:latin typeface="Open Sans"/>
              </a:rPr>
              <a:t>N</a:t>
            </a:r>
            <a:r>
              <a:rPr lang="en-US" altLang="en-US" sz="1800">
                <a:solidFill>
                  <a:srgbClr val="333333"/>
                </a:solidFill>
                <a:latin typeface="Open Sans"/>
              </a:rPr>
              <a:t> number of nodes then we can have a maximum of  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333333"/>
                </a:solidFill>
                <a:latin typeface="Open Sans"/>
              </a:rPr>
              <a:t>N-1</a:t>
            </a:r>
            <a:r>
              <a:rPr lang="en-US" altLang="en-US" sz="1800">
                <a:solidFill>
                  <a:srgbClr val="333333"/>
                </a:solidFill>
                <a:latin typeface="Open Sans"/>
              </a:rPr>
              <a:t> number of links.</a:t>
            </a:r>
            <a:endParaRPr lang="en-US" altLang="en-US" sz="1800" b="1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402AD774-D413-43FE-8DEE-E7403B2D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563" y="365125"/>
            <a:ext cx="9774237" cy="863600"/>
          </a:xfrm>
        </p:spPr>
        <p:txBody>
          <a:bodyPr/>
          <a:lstStyle/>
          <a:p>
            <a:pPr algn="ctr" eaLnBrk="1" hangingPunct="1"/>
            <a:r>
              <a:rPr lang="en-IN" altLang="en-US" sz="4000" b="1">
                <a:solidFill>
                  <a:srgbClr val="E00D50"/>
                </a:solidFill>
                <a:latin typeface="Raleway"/>
              </a:rPr>
              <a:t>PRE 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6B1B-3C90-4B73-9528-2638BAD6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25" y="4167188"/>
            <a:ext cx="1758950" cy="5207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dirty="0"/>
              <a:t>ABC</a:t>
            </a:r>
          </a:p>
        </p:txBody>
      </p:sp>
      <p:sp>
        <p:nvSpPr>
          <p:cNvPr id="71685" name="Footer Placeholder 4">
            <a:extLst>
              <a:ext uri="{FF2B5EF4-FFF2-40B4-BE49-F238E27FC236}">
                <a16:creationId xmlns:a16="http://schemas.microsoft.com/office/drawing/2014/main" id="{92B35955-54B0-4C13-9021-FC7F3F14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SCSA1304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2F575628-9350-4048-B662-20872E750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BBD2F1A5-9FF4-4983-83D7-744E064707CD}" type="slidenum">
              <a:rPr lang="es-E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60</a:t>
            </a:fld>
            <a:endParaRPr lang="es-ES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79878" name="Group 17">
            <a:extLst>
              <a:ext uri="{FF2B5EF4-FFF2-40B4-BE49-F238E27FC236}">
                <a16:creationId xmlns:a16="http://schemas.microsoft.com/office/drawing/2014/main" id="{4106F965-F300-4BF5-8F3C-A2E08D84EB2F}"/>
              </a:ext>
            </a:extLst>
          </p:cNvPr>
          <p:cNvGrpSpPr>
            <a:grpSpLocks/>
          </p:cNvGrpSpPr>
          <p:nvPr/>
        </p:nvGrpSpPr>
        <p:grpSpPr bwMode="auto">
          <a:xfrm>
            <a:off x="3702050" y="2366963"/>
            <a:ext cx="2393950" cy="2217737"/>
            <a:chOff x="3032086" y="1155809"/>
            <a:chExt cx="2392533" cy="221747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4265A2-502A-4109-A99F-CD2C84C954C7}"/>
                </a:ext>
              </a:extLst>
            </p:cNvPr>
            <p:cNvSpPr/>
            <p:nvPr/>
          </p:nvSpPr>
          <p:spPr bwMode="auto">
            <a:xfrm>
              <a:off x="3032086" y="2458991"/>
              <a:ext cx="913859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B</a:t>
              </a:r>
              <a:endParaRPr lang="en-I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0F1109-3B2A-4708-92ED-D5F94BFA4578}"/>
                </a:ext>
              </a:extLst>
            </p:cNvPr>
            <p:cNvSpPr/>
            <p:nvPr/>
          </p:nvSpPr>
          <p:spPr bwMode="auto">
            <a:xfrm>
              <a:off x="4510760" y="2458991"/>
              <a:ext cx="913859" cy="86349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8E300D-AFAE-47E0-8939-CAC394BCE662}"/>
                </a:ext>
              </a:extLst>
            </p:cNvPr>
            <p:cNvSpPr/>
            <p:nvPr/>
          </p:nvSpPr>
          <p:spPr bwMode="auto">
            <a:xfrm>
              <a:off x="3734933" y="1155809"/>
              <a:ext cx="915445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933057-C438-46B0-8DBC-D927AAD544D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68343" y="1976449"/>
              <a:ext cx="390294" cy="57143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C0AF3D5-41BF-40C4-BDB3-B97952E101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93309" y="1936766"/>
              <a:ext cx="318898" cy="53651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BE87FA58-C9F6-44C7-A7CE-1E6BE4861A80}"/>
              </a:ext>
            </a:extLst>
          </p:cNvPr>
          <p:cNvGrpSpPr>
            <a:grpSpLocks/>
          </p:cNvGrpSpPr>
          <p:nvPr/>
        </p:nvGrpSpPr>
        <p:grpSpPr bwMode="auto">
          <a:xfrm>
            <a:off x="2277976" y="894730"/>
            <a:ext cx="7542213" cy="3651250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71C955-82F4-4E06-92DB-8E55E306B82A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b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B6BE28-1820-4FA3-A173-2145CF863C58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24013B9-B551-4665-B387-D4430CD0FC23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567C51-D374-4C99-AE36-6CF94F61F904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9A528B-D256-427C-B76A-7C9D74E61ED5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f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A8467F-460D-476D-A801-AF55EFF3CC16}"/>
                </a:ext>
              </a:extLst>
            </p:cNvPr>
            <p:cNvCxnSpPr>
              <a:stCxn id="9" idx="3"/>
              <a:endCxn id="1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34F3F3-499E-4500-A4B6-318F832831E6}"/>
                </a:ext>
              </a:extLst>
            </p:cNvPr>
            <p:cNvCxnSpPr>
              <a:stCxn id="9" idx="5"/>
              <a:endCxn id="1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658F96-6391-4261-8300-D2F72EC18146}"/>
                </a:ext>
              </a:extLst>
            </p:cNvPr>
            <p:cNvCxnSpPr>
              <a:stCxn id="10" idx="3"/>
              <a:endCxn id="13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C5AD41-9079-4331-BCCF-75DB6B1B374E}"/>
                </a:ext>
              </a:extLst>
            </p:cNvPr>
            <p:cNvCxnSpPr>
              <a:stCxn id="10" idx="5"/>
              <a:endCxn id="2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37F347-E212-43D6-98EB-DCBB5CE76FF3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4DE073-DED9-43F0-8608-6527C8FD0F23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a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5096FF-E9C3-4244-A338-767BC6A17879}"/>
                </a:ext>
              </a:extLst>
            </p:cNvPr>
            <p:cNvCxnSpPr>
              <a:stCxn id="27" idx="3"/>
              <a:endCxn id="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9E3AD0-253C-45DC-A68E-09BC32364763}"/>
                </a:ext>
              </a:extLst>
            </p:cNvPr>
            <p:cNvCxnSpPr>
              <a:stCxn id="27" idx="5"/>
              <a:endCxn id="1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69111FF-51BB-4493-A55B-F1560CE31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638" y="1079500"/>
            <a:ext cx="1843087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1. Print the Value: a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2. Visit Left Sub Tree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23245B7-C60A-4F58-A586-2DA770630C23}"/>
              </a:ext>
            </a:extLst>
          </p:cNvPr>
          <p:cNvSpPr/>
          <p:nvPr/>
        </p:nvSpPr>
        <p:spPr bwMode="auto">
          <a:xfrm>
            <a:off x="1374574" y="5579643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a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095301-F3CC-41ED-822C-2F9BF711C78E}"/>
              </a:ext>
            </a:extLst>
          </p:cNvPr>
          <p:cNvSpPr/>
          <p:nvPr/>
        </p:nvSpPr>
        <p:spPr bwMode="auto">
          <a:xfrm>
            <a:off x="2857327" y="5664837"/>
            <a:ext cx="914400" cy="875822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b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9D730AE-8603-48DF-8711-C796A5FF8A41}"/>
              </a:ext>
            </a:extLst>
          </p:cNvPr>
          <p:cNvSpPr/>
          <p:nvPr/>
        </p:nvSpPr>
        <p:spPr bwMode="auto">
          <a:xfrm>
            <a:off x="4326357" y="5677675"/>
            <a:ext cx="914400" cy="840946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d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FBA877-39F5-450A-BD16-056D8695ED73}"/>
              </a:ext>
            </a:extLst>
          </p:cNvPr>
          <p:cNvSpPr/>
          <p:nvPr/>
        </p:nvSpPr>
        <p:spPr bwMode="auto">
          <a:xfrm>
            <a:off x="5767892" y="5642306"/>
            <a:ext cx="914400" cy="878389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e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A3254CB-BA70-4B92-BC0F-2869115FC48E}"/>
              </a:ext>
            </a:extLst>
          </p:cNvPr>
          <p:cNvSpPr/>
          <p:nvPr/>
        </p:nvSpPr>
        <p:spPr bwMode="auto">
          <a:xfrm>
            <a:off x="7207957" y="5631964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c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0C3AE60-E50B-4A9B-B588-A1DD37BEE0DF}"/>
              </a:ext>
            </a:extLst>
          </p:cNvPr>
          <p:cNvSpPr/>
          <p:nvPr/>
        </p:nvSpPr>
        <p:spPr bwMode="auto">
          <a:xfrm>
            <a:off x="8697689" y="5641513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f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1FB8E48-50F9-48ED-AB88-ABDEFBCBAEEF}"/>
              </a:ext>
            </a:extLst>
          </p:cNvPr>
          <p:cNvSpPr/>
          <p:nvPr/>
        </p:nvSpPr>
        <p:spPr bwMode="auto">
          <a:xfrm>
            <a:off x="10089557" y="5609038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g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C25303-74A3-45DC-BD19-DD6A390CF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3" y="2262188"/>
            <a:ext cx="1843087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3. Print the Value: b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4. Visit Left Sub Tree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D8B628-955E-48D6-B3A2-C48A1437C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4467225"/>
            <a:ext cx="2265362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5. Print the Value: d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6. Left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7. Right Sub Tree is NULL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E11F62-2725-4C1E-A9EF-3A95426AA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2820988"/>
            <a:ext cx="196373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8. Visit Right Sub Tree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1B5606-E329-4E82-9BAF-3C84FC4CF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7438" y="4562475"/>
            <a:ext cx="2351087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9. Print the Value: e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10. Left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11. Right Sub Tree is NULL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8B01BA-8DA4-47CB-929E-56A87ED4F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188" y="1262063"/>
            <a:ext cx="206375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12. Visit Right Sub Tree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62BCAE-333B-49CE-ABFD-A4FA52AE0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0" y="2212975"/>
            <a:ext cx="1944688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13. Print the Value: c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14. Visit Left Sub Tree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805E5F-322F-4209-9429-272289193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150" y="4560888"/>
            <a:ext cx="2363788" cy="738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15. Print the Value: f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16. Left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17. Right Sub Tree is NULL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B91A00-5ABB-4F91-8A78-8F8DEC0EF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8075" y="4568825"/>
            <a:ext cx="2363788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18. Print the Value: g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19. Left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20. Right Sub Tree is NULL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3C542A-9319-4818-BF56-67CBEEE58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488" y="2254250"/>
            <a:ext cx="2062162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15. Visit Right Sub Tree</a:t>
            </a:r>
          </a:p>
        </p:txBody>
      </p:sp>
      <p:sp>
        <p:nvSpPr>
          <p:cNvPr id="80916" name="Title 1">
            <a:extLst>
              <a:ext uri="{FF2B5EF4-FFF2-40B4-BE49-F238E27FC236}">
                <a16:creationId xmlns:a16="http://schemas.microsoft.com/office/drawing/2014/main" id="{9EB51962-80B0-4E54-A320-B2E507CD94C5}"/>
              </a:ext>
            </a:extLst>
          </p:cNvPr>
          <p:cNvSpPr txBox="1">
            <a:spLocks/>
          </p:cNvSpPr>
          <p:nvPr/>
        </p:nvSpPr>
        <p:spPr bwMode="auto">
          <a:xfrm>
            <a:off x="4471988" y="228600"/>
            <a:ext cx="7400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N" altLang="en-US" sz="3600" b="1">
                <a:solidFill>
                  <a:srgbClr val="E00D50"/>
                </a:solidFill>
                <a:latin typeface="Raleway"/>
              </a:rPr>
              <a:t>PRE ORDER TRAVERSAL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6" grpId="0" animBg="1"/>
      <p:bldP spid="56" grpId="1" animBg="1"/>
      <p:bldP spid="57" grpId="0" animBg="1"/>
      <p:bldP spid="57" grpId="1" animBg="1"/>
      <p:bldP spid="66" grpId="0" animBg="1"/>
      <p:bldP spid="66" grpId="1" animBg="1"/>
      <p:bldP spid="37" grpId="0" animBg="1"/>
      <p:bldP spid="37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36">
            <a:extLst>
              <a:ext uri="{FF2B5EF4-FFF2-40B4-BE49-F238E27FC236}">
                <a16:creationId xmlns:a16="http://schemas.microsoft.com/office/drawing/2014/main" id="{6387ADB9-A9A3-45CD-80F0-93D68137F95A}"/>
              </a:ext>
            </a:extLst>
          </p:cNvPr>
          <p:cNvGrpSpPr>
            <a:grpSpLocks/>
          </p:cNvGrpSpPr>
          <p:nvPr/>
        </p:nvGrpSpPr>
        <p:grpSpPr bwMode="auto">
          <a:xfrm>
            <a:off x="2106613" y="1504950"/>
            <a:ext cx="5253037" cy="3719513"/>
            <a:chOff x="861942" y="1219256"/>
            <a:chExt cx="4704956" cy="452388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796C3E7-4DF5-477B-8C45-EE7EEBE0FC70}"/>
                </a:ext>
              </a:extLst>
            </p:cNvPr>
            <p:cNvSpPr/>
            <p:nvPr/>
          </p:nvSpPr>
          <p:spPr bwMode="auto">
            <a:xfrm>
              <a:off x="2400402" y="2329472"/>
              <a:ext cx="914260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*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9F65D5A-D897-4F3E-94B8-FC4E88607317}"/>
                </a:ext>
              </a:extLst>
            </p:cNvPr>
            <p:cNvSpPr/>
            <p:nvPr/>
          </p:nvSpPr>
          <p:spPr bwMode="auto">
            <a:xfrm>
              <a:off x="4651216" y="2265754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E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A9733E7-3356-456B-8507-9F41775CE063}"/>
                </a:ext>
              </a:extLst>
            </p:cNvPr>
            <p:cNvSpPr/>
            <p:nvPr/>
          </p:nvSpPr>
          <p:spPr bwMode="auto">
            <a:xfrm>
              <a:off x="1643969" y="3524641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*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424AF3-5935-4EB8-8154-74AC8D2DCDE2}"/>
                </a:ext>
              </a:extLst>
            </p:cNvPr>
            <p:cNvSpPr/>
            <p:nvPr/>
          </p:nvSpPr>
          <p:spPr bwMode="auto">
            <a:xfrm>
              <a:off x="3441208" y="3547811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DA92DBE-104A-4D80-8CC9-F40D5DF0C801}"/>
                </a:ext>
              </a:extLst>
            </p:cNvPr>
            <p:cNvSpPr/>
            <p:nvPr/>
          </p:nvSpPr>
          <p:spPr bwMode="auto">
            <a:xfrm>
              <a:off x="861942" y="4750705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/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681C3-3FBE-43DD-B9A2-29027B2358D6}"/>
                </a:ext>
              </a:extLst>
            </p:cNvPr>
            <p:cNvSpPr/>
            <p:nvPr/>
          </p:nvSpPr>
          <p:spPr bwMode="auto">
            <a:xfrm>
              <a:off x="2652072" y="4827938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379C86-3661-4241-8F36-F3E535F98FBE}"/>
                </a:ext>
              </a:extLst>
            </p:cNvPr>
            <p:cNvCxnSpPr>
              <a:stCxn id="3" idx="3"/>
              <a:endCxn id="5" idx="0"/>
            </p:cNvCxnSpPr>
            <p:nvPr/>
          </p:nvCxnSpPr>
          <p:spPr bwMode="auto">
            <a:xfrm flipH="1">
              <a:off x="2100387" y="3109518"/>
              <a:ext cx="433670" cy="41512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076289-6364-433A-ADF8-17184F2E1B34}"/>
                </a:ext>
              </a:extLst>
            </p:cNvPr>
            <p:cNvCxnSpPr>
              <a:cxnSpLocks/>
              <a:stCxn id="3" idx="5"/>
              <a:endCxn id="6" idx="1"/>
            </p:cNvCxnSpPr>
            <p:nvPr/>
          </p:nvCxnSpPr>
          <p:spPr bwMode="auto">
            <a:xfrm>
              <a:off x="3181006" y="3109518"/>
              <a:ext cx="393857" cy="571519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3C0622-6162-48EB-991E-B68A4A10DE14}"/>
                </a:ext>
              </a:extLst>
            </p:cNvPr>
            <p:cNvCxnSpPr>
              <a:cxnSpLocks/>
              <a:stCxn id="5" idx="3"/>
              <a:endCxn id="7" idx="0"/>
            </p:cNvCxnSpPr>
            <p:nvPr/>
          </p:nvCxnSpPr>
          <p:spPr bwMode="auto">
            <a:xfrm flipH="1">
              <a:off x="1316939" y="4306619"/>
              <a:ext cx="460685" cy="444086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BBEF76-1913-4DE9-A692-3348832A15CA}"/>
                </a:ext>
              </a:extLst>
            </p:cNvPr>
            <p:cNvCxnSpPr>
              <a:cxnSpLocks/>
              <a:stCxn id="5" idx="5"/>
              <a:endCxn id="8" idx="1"/>
            </p:cNvCxnSpPr>
            <p:nvPr/>
          </p:nvCxnSpPr>
          <p:spPr bwMode="auto">
            <a:xfrm>
              <a:off x="2421729" y="4306619"/>
              <a:ext cx="363998" cy="6564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864415-A883-43B3-9A09-3393AACBAC3F}"/>
                </a:ext>
              </a:extLst>
            </p:cNvPr>
            <p:cNvSpPr/>
            <p:nvPr/>
          </p:nvSpPr>
          <p:spPr bwMode="auto">
            <a:xfrm>
              <a:off x="3567754" y="1219256"/>
              <a:ext cx="914261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+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A6371D-EC40-4BE5-96E0-BBC3751D1E85}"/>
                </a:ext>
              </a:extLst>
            </p:cNvPr>
            <p:cNvCxnSpPr>
              <a:stCxn id="13" idx="3"/>
              <a:endCxn id="3" idx="7"/>
            </p:cNvCxnSpPr>
            <p:nvPr/>
          </p:nvCxnSpPr>
          <p:spPr>
            <a:xfrm flipH="1">
              <a:off x="3181006" y="1999303"/>
              <a:ext cx="520403" cy="4653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33649E-3347-41CE-B43A-A8CD2EB86F03}"/>
                </a:ext>
              </a:extLst>
            </p:cNvPr>
            <p:cNvCxnSpPr>
              <a:stCxn id="13" idx="5"/>
              <a:endCxn id="4" idx="1"/>
            </p:cNvCxnSpPr>
            <p:nvPr/>
          </p:nvCxnSpPr>
          <p:spPr>
            <a:xfrm>
              <a:off x="4348359" y="1999303"/>
              <a:ext cx="436513" cy="4016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CE93ED8-3068-40C4-A8B1-A7EA57764354}"/>
              </a:ext>
            </a:extLst>
          </p:cNvPr>
          <p:cNvSpPr txBox="1"/>
          <p:nvPr/>
        </p:nvSpPr>
        <p:spPr>
          <a:xfrm>
            <a:off x="7150100" y="5224463"/>
            <a:ext cx="4667250" cy="64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sz="36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+  *  *  /  A  B  C  D  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38A584-407A-40B5-8DF5-0C9FD28A78E2}"/>
              </a:ext>
            </a:extLst>
          </p:cNvPr>
          <p:cNvSpPr/>
          <p:nvPr/>
        </p:nvSpPr>
        <p:spPr bwMode="auto">
          <a:xfrm>
            <a:off x="1390650" y="5495925"/>
            <a:ext cx="1019175" cy="7508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828407-54EE-4C2F-85FF-457E968C528F}"/>
              </a:ext>
            </a:extLst>
          </p:cNvPr>
          <p:cNvSpPr/>
          <p:nvPr/>
        </p:nvSpPr>
        <p:spPr bwMode="auto">
          <a:xfrm>
            <a:off x="2735263" y="5568950"/>
            <a:ext cx="1020762" cy="7381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B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6B3BEC-1FCE-49BA-A395-DE5736945AF5}"/>
              </a:ext>
            </a:extLst>
          </p:cNvPr>
          <p:cNvCxnSpPr>
            <a:cxnSpLocks/>
          </p:cNvCxnSpPr>
          <p:nvPr/>
        </p:nvCxnSpPr>
        <p:spPr bwMode="auto">
          <a:xfrm flipH="1">
            <a:off x="2058988" y="5094288"/>
            <a:ext cx="396875" cy="46513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3A0664-3D89-4B31-AEFE-3A33ED83157B}"/>
              </a:ext>
            </a:extLst>
          </p:cNvPr>
          <p:cNvCxnSpPr>
            <a:cxnSpLocks/>
          </p:cNvCxnSpPr>
          <p:nvPr/>
        </p:nvCxnSpPr>
        <p:spPr bwMode="auto">
          <a:xfrm>
            <a:off x="2955925" y="5116513"/>
            <a:ext cx="173038" cy="48418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32AE15F-1787-41E3-B91E-A4D6C32A5EF6}"/>
              </a:ext>
            </a:extLst>
          </p:cNvPr>
          <p:cNvSpPr txBox="1"/>
          <p:nvPr/>
        </p:nvSpPr>
        <p:spPr>
          <a:xfrm>
            <a:off x="1562100" y="203200"/>
            <a:ext cx="10093325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Pre-Order Traversal (Root -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2B696D-151A-44B7-8C96-B94731301365}"/>
              </a:ext>
            </a:extLst>
          </p:cNvPr>
          <p:cNvSpPr txBox="1"/>
          <p:nvPr/>
        </p:nvSpPr>
        <p:spPr>
          <a:xfrm>
            <a:off x="1562100" y="203200"/>
            <a:ext cx="10120313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latin typeface="Open Sans"/>
              </a:rPr>
              <a:t>Pre-Order Traversal (Root –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82947" name="Picture 4">
            <a:extLst>
              <a:ext uri="{FF2B5EF4-FFF2-40B4-BE49-F238E27FC236}">
                <a16:creationId xmlns:a16="http://schemas.microsoft.com/office/drawing/2014/main" id="{921834BA-3151-4303-AADB-D33969A8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597025"/>
            <a:ext cx="5335587" cy="45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BF7E7-2DEB-4377-B243-4C045D822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3567113"/>
            <a:ext cx="6230937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8000"/>
                </a:solidFill>
                <a:latin typeface="Open Sans"/>
              </a:rPr>
              <a:t>Pre-Order Traversal for above example of binary tree is :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br>
              <a:rPr lang="en-US" altLang="en-US" sz="1800">
                <a:latin typeface="Arial" panose="020B0604020202020204" pitchFamily="34" charset="0"/>
              </a:rPr>
            </a:br>
            <a:r>
              <a:rPr lang="pt-BR" altLang="en-US" sz="3200" b="1">
                <a:latin typeface="Arial" panose="020B0604020202020204" pitchFamily="34" charset="0"/>
              </a:rPr>
              <a:t>A - B - D - I - J - F - C - G - K - H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srgbClr val="333333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0" name="Group 3">
            <a:extLst>
              <a:ext uri="{FF2B5EF4-FFF2-40B4-BE49-F238E27FC236}">
                <a16:creationId xmlns:a16="http://schemas.microsoft.com/office/drawing/2014/main" id="{6167D0E3-688E-4BC1-8E2B-B62C61D0004C}"/>
              </a:ext>
            </a:extLst>
          </p:cNvPr>
          <p:cNvGrpSpPr>
            <a:grpSpLocks/>
          </p:cNvGrpSpPr>
          <p:nvPr/>
        </p:nvGrpSpPr>
        <p:grpSpPr bwMode="auto">
          <a:xfrm>
            <a:off x="7758113" y="1885950"/>
            <a:ext cx="3160712" cy="2301875"/>
            <a:chOff x="7619258" y="1376039"/>
            <a:chExt cx="3161193" cy="230288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4D29B0D-C957-4F46-9E34-2E0D8CD02377}"/>
                </a:ext>
              </a:extLst>
            </p:cNvPr>
            <p:cNvSpPr/>
            <p:nvPr/>
          </p:nvSpPr>
          <p:spPr>
            <a:xfrm>
              <a:off x="9143490" y="1376039"/>
              <a:ext cx="666851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FE109B-25FA-42B1-8884-30754D34A125}"/>
                </a:ext>
              </a:extLst>
            </p:cNvPr>
            <p:cNvSpPr/>
            <p:nvPr/>
          </p:nvSpPr>
          <p:spPr>
            <a:xfrm>
              <a:off x="8284521" y="2166960"/>
              <a:ext cx="666851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72DA2C-AE0E-4E98-865D-3011BDAADD7A}"/>
                </a:ext>
              </a:extLst>
            </p:cNvPr>
            <p:cNvSpPr/>
            <p:nvPr/>
          </p:nvSpPr>
          <p:spPr>
            <a:xfrm>
              <a:off x="10115188" y="2166960"/>
              <a:ext cx="665263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ED5897-4D5A-48EB-BCE5-0FA7CD5D7FEB}"/>
                </a:ext>
              </a:extLst>
            </p:cNvPr>
            <p:cNvSpPr/>
            <p:nvPr/>
          </p:nvSpPr>
          <p:spPr>
            <a:xfrm>
              <a:off x="9692849" y="3049995"/>
              <a:ext cx="665263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4EA641-D036-4F22-AEBC-154B27518719}"/>
                </a:ext>
              </a:extLst>
            </p:cNvPr>
            <p:cNvSpPr/>
            <p:nvPr/>
          </p:nvSpPr>
          <p:spPr>
            <a:xfrm>
              <a:off x="8762432" y="3065877"/>
              <a:ext cx="665263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8574E7-D948-4FB0-9EAF-70526AED57D0}"/>
                </a:ext>
              </a:extLst>
            </p:cNvPr>
            <p:cNvSpPr/>
            <p:nvPr/>
          </p:nvSpPr>
          <p:spPr>
            <a:xfrm>
              <a:off x="7619258" y="3049995"/>
              <a:ext cx="665263" cy="6130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99DE1D-B33B-4AF5-B536-1E7AFF6D6DF3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8617947" y="1682561"/>
              <a:ext cx="525543" cy="48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509E6E-202E-4BFE-AC53-74D05E8428A7}"/>
                </a:ext>
              </a:extLst>
            </p:cNvPr>
            <p:cNvCxnSpPr>
              <a:stCxn id="5" idx="6"/>
              <a:endCxn id="7" idx="0"/>
            </p:cNvCxnSpPr>
            <p:nvPr/>
          </p:nvCxnSpPr>
          <p:spPr>
            <a:xfrm>
              <a:off x="9810341" y="1682561"/>
              <a:ext cx="636684" cy="48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1F980C6-C401-44A3-8DB9-CCB77537A84A}"/>
                </a:ext>
              </a:extLst>
            </p:cNvPr>
            <p:cNvCxnSpPr>
              <a:stCxn id="6" idx="3"/>
              <a:endCxn id="10" idx="0"/>
            </p:cNvCxnSpPr>
            <p:nvPr/>
          </p:nvCxnSpPr>
          <p:spPr>
            <a:xfrm flipH="1">
              <a:off x="7952684" y="2691063"/>
              <a:ext cx="430277" cy="358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9285D0D-DD1C-496F-971E-19757586A637}"/>
                </a:ext>
              </a:extLst>
            </p:cNvPr>
            <p:cNvCxnSpPr>
              <a:stCxn id="6" idx="5"/>
              <a:endCxn id="9" idx="7"/>
            </p:cNvCxnSpPr>
            <p:nvPr/>
          </p:nvCxnSpPr>
          <p:spPr>
            <a:xfrm>
              <a:off x="8852933" y="2691063"/>
              <a:ext cx="477911" cy="465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E01044A-8653-477F-A4EC-ACCA7B1DC42F}"/>
                </a:ext>
              </a:extLst>
            </p:cNvPr>
            <p:cNvCxnSpPr>
              <a:stCxn id="7" idx="3"/>
              <a:endCxn id="8" idx="0"/>
            </p:cNvCxnSpPr>
            <p:nvPr/>
          </p:nvCxnSpPr>
          <p:spPr>
            <a:xfrm flipH="1">
              <a:off x="10026274" y="2691063"/>
              <a:ext cx="185765" cy="358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3971" name="TextBox 16">
            <a:extLst>
              <a:ext uri="{FF2B5EF4-FFF2-40B4-BE49-F238E27FC236}">
                <a16:creationId xmlns:a16="http://schemas.microsoft.com/office/drawing/2014/main" id="{21FDB888-25B3-46BA-99AD-2FFE87968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0147" y="4619625"/>
            <a:ext cx="2857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 -&gt; Q -&gt; S -&gt; T -&gt; R -&gt; U</a:t>
            </a: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35350-32BD-49FE-9300-B7874BC107B9}"/>
              </a:ext>
            </a:extLst>
          </p:cNvPr>
          <p:cNvSpPr txBox="1"/>
          <p:nvPr/>
        </p:nvSpPr>
        <p:spPr>
          <a:xfrm>
            <a:off x="1562100" y="203200"/>
            <a:ext cx="10120313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latin typeface="Open Sans"/>
              </a:rPr>
              <a:t>Pre-Order Traversal (Root -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024D90-C010-4115-9745-FDCAB65F12DB}"/>
              </a:ext>
            </a:extLst>
          </p:cNvPr>
          <p:cNvSpPr txBox="1"/>
          <p:nvPr/>
        </p:nvSpPr>
        <p:spPr>
          <a:xfrm>
            <a:off x="2103438" y="1574800"/>
            <a:ext cx="4367212" cy="50784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 USING RECURSIVE:</a:t>
            </a:r>
          </a:p>
          <a:p>
            <a:pPr>
              <a:defRPr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Preorder (ROOT)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 = ROOT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Temp = = NULL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</a:p>
          <a:p>
            <a:pPr>
              <a:defRPr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(Temp)</a:t>
            </a:r>
          </a:p>
          <a:p>
            <a:pPr>
              <a:defRPr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Left(Temp) != NULL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Preorder (Left(Temp))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</a:p>
          <a:p>
            <a:pPr>
              <a:defRPr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Right(Temp) != NULL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Preorder(Right(Temp))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</a:p>
          <a:p>
            <a:pPr>
              <a:defRPr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Preorder	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>
            <a:extLst>
              <a:ext uri="{FF2B5EF4-FFF2-40B4-BE49-F238E27FC236}">
                <a16:creationId xmlns:a16="http://schemas.microsoft.com/office/drawing/2014/main" id="{1391DE67-86C9-4D34-89E5-E1861D716BBE}"/>
              </a:ext>
            </a:extLst>
          </p:cNvPr>
          <p:cNvGrpSpPr>
            <a:grpSpLocks/>
          </p:cNvGrpSpPr>
          <p:nvPr/>
        </p:nvGrpSpPr>
        <p:grpSpPr bwMode="auto">
          <a:xfrm>
            <a:off x="9899374" y="202973"/>
            <a:ext cx="2121176" cy="2303462"/>
            <a:chOff x="7619258" y="1376039"/>
            <a:chExt cx="3161193" cy="230288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03DA34F-7F65-49F3-848D-641FA40BCDFE}"/>
                </a:ext>
              </a:extLst>
            </p:cNvPr>
            <p:cNvSpPr/>
            <p:nvPr/>
          </p:nvSpPr>
          <p:spPr>
            <a:xfrm>
              <a:off x="9143490" y="1376039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FD283D2-0675-4F9E-B480-34C38018A506}"/>
                </a:ext>
              </a:extLst>
            </p:cNvPr>
            <p:cNvSpPr/>
            <p:nvPr/>
          </p:nvSpPr>
          <p:spPr>
            <a:xfrm>
              <a:off x="8284521" y="2168001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051CD0-D2CE-4F0D-9BFF-C90402B52AF4}"/>
                </a:ext>
              </a:extLst>
            </p:cNvPr>
            <p:cNvSpPr/>
            <p:nvPr/>
          </p:nvSpPr>
          <p:spPr>
            <a:xfrm>
              <a:off x="10115188" y="2168001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E540790-BD7A-43C2-8B01-493DA37BAB29}"/>
                </a:ext>
              </a:extLst>
            </p:cNvPr>
            <p:cNvSpPr/>
            <p:nvPr/>
          </p:nvSpPr>
          <p:spPr>
            <a:xfrm>
              <a:off x="9692849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B26E3A-C031-4D49-97C0-BFCD8E772A0F}"/>
                </a:ext>
              </a:extLst>
            </p:cNvPr>
            <p:cNvSpPr/>
            <p:nvPr/>
          </p:nvSpPr>
          <p:spPr>
            <a:xfrm>
              <a:off x="8762432" y="3066300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EA8785-6B84-4B8B-8E9F-862E95F4E8BF}"/>
                </a:ext>
              </a:extLst>
            </p:cNvPr>
            <p:cNvSpPr/>
            <p:nvPr/>
          </p:nvSpPr>
          <p:spPr>
            <a:xfrm>
              <a:off x="7619258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6B10F9-6991-4A56-897B-1CECC443308F}"/>
                </a:ext>
              </a:extLst>
            </p:cNvPr>
            <p:cNvCxnSpPr>
              <a:stCxn id="3" idx="2"/>
              <a:endCxn id="4" idx="0"/>
            </p:cNvCxnSpPr>
            <p:nvPr/>
          </p:nvCxnSpPr>
          <p:spPr>
            <a:xfrm flipH="1">
              <a:off x="8617947" y="1682349"/>
              <a:ext cx="525543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06CACB-D669-43AE-B60C-45EF8A6C0D7C}"/>
                </a:ext>
              </a:extLst>
            </p:cNvPr>
            <p:cNvCxnSpPr>
              <a:stCxn id="3" idx="6"/>
              <a:endCxn id="5" idx="0"/>
            </p:cNvCxnSpPr>
            <p:nvPr/>
          </p:nvCxnSpPr>
          <p:spPr>
            <a:xfrm>
              <a:off x="9810341" y="1682349"/>
              <a:ext cx="636684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CA330C-C8EE-4D4E-8FA4-6826668C17F0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7952684" y="2690157"/>
              <a:ext cx="430277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47871E5-341B-4B65-8CD0-9485CFEC3BED}"/>
                </a:ext>
              </a:extLst>
            </p:cNvPr>
            <p:cNvCxnSpPr>
              <a:stCxn id="4" idx="5"/>
              <a:endCxn id="7" idx="7"/>
            </p:cNvCxnSpPr>
            <p:nvPr/>
          </p:nvCxnSpPr>
          <p:spPr>
            <a:xfrm>
              <a:off x="8852933" y="2690157"/>
              <a:ext cx="477911" cy="46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24D965-CEF4-4C62-B32B-6C6D22E7F6B4}"/>
                </a:ext>
              </a:extLst>
            </p:cNvPr>
            <p:cNvCxnSpPr>
              <a:stCxn id="5" idx="3"/>
              <a:endCxn id="6" idx="0"/>
            </p:cNvCxnSpPr>
            <p:nvPr/>
          </p:nvCxnSpPr>
          <p:spPr>
            <a:xfrm flipH="1">
              <a:off x="10026274" y="2690157"/>
              <a:ext cx="185765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C818A38-C0C9-46E4-AFE5-2F9815B42004}"/>
              </a:ext>
            </a:extLst>
          </p:cNvPr>
          <p:cNvSpPr txBox="1"/>
          <p:nvPr/>
        </p:nvSpPr>
        <p:spPr>
          <a:xfrm>
            <a:off x="1188545" y="105013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Preorder(P)</a:t>
            </a:r>
          </a:p>
          <a:p>
            <a:r>
              <a:rPr lang="en-US" sz="1400" dirty="0"/>
              <a:t>Temp = P </a:t>
            </a:r>
          </a:p>
          <a:p>
            <a:r>
              <a:rPr lang="en-US" sz="1400" dirty="0"/>
              <a:t>P != Null</a:t>
            </a:r>
          </a:p>
          <a:p>
            <a:endParaRPr lang="en-US" sz="1400" dirty="0"/>
          </a:p>
          <a:p>
            <a:r>
              <a:rPr lang="en-US" sz="1400" dirty="0"/>
              <a:t>Print Temp     </a:t>
            </a:r>
            <a:r>
              <a:rPr lang="en-US" sz="1400" b="1" dirty="0">
                <a:solidFill>
                  <a:srgbClr val="C00000"/>
                </a:solidFill>
              </a:rPr>
              <a:t>// P</a:t>
            </a:r>
          </a:p>
          <a:p>
            <a:endParaRPr lang="en-US" sz="1400" dirty="0"/>
          </a:p>
          <a:p>
            <a:r>
              <a:rPr lang="en-US" sz="1400" dirty="0"/>
              <a:t>If Left (P) != Null    </a:t>
            </a:r>
            <a:r>
              <a:rPr lang="en-US" sz="1400" b="1" dirty="0">
                <a:solidFill>
                  <a:srgbClr val="C00000"/>
                </a:solidFill>
              </a:rPr>
              <a:t>// Left(P) = Q</a:t>
            </a:r>
          </a:p>
          <a:p>
            <a:r>
              <a:rPr lang="en-US" sz="1400" dirty="0"/>
              <a:t>     Preorder (Q)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</a:rPr>
              <a:t>If  Right(P)!= Null   </a:t>
            </a:r>
            <a:r>
              <a:rPr lang="en-US" sz="1400" b="1" dirty="0">
                <a:solidFill>
                  <a:srgbClr val="C00000"/>
                </a:solidFill>
              </a:rPr>
              <a:t>//Right(P) = R</a:t>
            </a:r>
          </a:p>
          <a:p>
            <a:r>
              <a:rPr lang="en-US" sz="1400" dirty="0"/>
              <a:t>     Preorder(R)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End Preorder(P) 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2AA40C-5CE5-423F-B0D7-58CE2DDC5D8A}"/>
              </a:ext>
            </a:extLst>
          </p:cNvPr>
          <p:cNvSpPr/>
          <p:nvPr/>
        </p:nvSpPr>
        <p:spPr>
          <a:xfrm>
            <a:off x="2500243" y="175837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6D9D4-FDA5-4BD4-B22B-EF32C81A0344}"/>
              </a:ext>
            </a:extLst>
          </p:cNvPr>
          <p:cNvSpPr txBox="1"/>
          <p:nvPr/>
        </p:nvSpPr>
        <p:spPr>
          <a:xfrm>
            <a:off x="3967018" y="88791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Preorder(Q)</a:t>
            </a:r>
          </a:p>
          <a:p>
            <a:r>
              <a:rPr lang="en-US" b="0" dirty="0"/>
              <a:t>Temp = Q</a:t>
            </a:r>
          </a:p>
          <a:p>
            <a:r>
              <a:rPr lang="en-US" b="0" dirty="0"/>
              <a:t>Q != Null</a:t>
            </a:r>
          </a:p>
          <a:p>
            <a:endParaRPr lang="en-US" b="0" dirty="0"/>
          </a:p>
          <a:p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Q</a:t>
            </a:r>
          </a:p>
          <a:p>
            <a:endParaRPr lang="en-US" b="0" dirty="0"/>
          </a:p>
          <a:p>
            <a:r>
              <a:rPr lang="en-US" b="0" dirty="0"/>
              <a:t>If Left (Q) != Null    </a:t>
            </a:r>
            <a:r>
              <a:rPr lang="en-US" dirty="0">
                <a:solidFill>
                  <a:srgbClr val="C00000"/>
                </a:solidFill>
              </a:rPr>
              <a:t>// Left(Q) = S</a:t>
            </a:r>
          </a:p>
          <a:p>
            <a:r>
              <a:rPr lang="en-US" b="0" dirty="0"/>
              <a:t>      Preorder (S)</a:t>
            </a:r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If  Right(Q)!= Null   </a:t>
            </a:r>
            <a:r>
              <a:rPr lang="en-US" dirty="0">
                <a:solidFill>
                  <a:srgbClr val="C00000"/>
                </a:solidFill>
              </a:rPr>
              <a:t>//Right(Q) = T</a:t>
            </a:r>
          </a:p>
          <a:p>
            <a:r>
              <a:rPr lang="en-US" b="0" dirty="0"/>
              <a:t>       Preorder(T)</a:t>
            </a:r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End Preorder(Q) 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6D8850-291E-4ECB-B103-70DB69561B28}"/>
              </a:ext>
            </a:extLst>
          </p:cNvPr>
          <p:cNvSpPr/>
          <p:nvPr/>
        </p:nvSpPr>
        <p:spPr>
          <a:xfrm>
            <a:off x="5879306" y="191032"/>
            <a:ext cx="433388" cy="4653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663189-578C-4EB6-AAFE-F145F48C749E}"/>
              </a:ext>
            </a:extLst>
          </p:cNvPr>
          <p:cNvSpPr txBox="1"/>
          <p:nvPr/>
        </p:nvSpPr>
        <p:spPr>
          <a:xfrm>
            <a:off x="6779331" y="105013"/>
            <a:ext cx="28082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Preorder(S)</a:t>
            </a:r>
          </a:p>
          <a:p>
            <a:r>
              <a:rPr lang="en-US" sz="1400" dirty="0"/>
              <a:t>Temp = S</a:t>
            </a:r>
          </a:p>
          <a:p>
            <a:r>
              <a:rPr lang="en-US" sz="1400" dirty="0"/>
              <a:t>S != Null</a:t>
            </a:r>
          </a:p>
          <a:p>
            <a:endParaRPr lang="en-US" sz="1400" dirty="0"/>
          </a:p>
          <a:p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S</a:t>
            </a:r>
          </a:p>
          <a:p>
            <a:endParaRPr lang="en-US" sz="1400" dirty="0"/>
          </a:p>
          <a:p>
            <a:r>
              <a:rPr lang="en-US" sz="1400" dirty="0"/>
              <a:t>If Left (S) != Null    </a:t>
            </a:r>
            <a:r>
              <a:rPr lang="en-US" sz="1400" b="1" dirty="0">
                <a:solidFill>
                  <a:srgbClr val="C00000"/>
                </a:solidFill>
              </a:rPr>
              <a:t>// Left(S) = NULL</a:t>
            </a:r>
          </a:p>
          <a:p>
            <a:r>
              <a:rPr lang="en-US" sz="1400" dirty="0"/>
              <a:t>    Preorder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</a:rPr>
              <a:t>If  Right(S)!= Null   </a:t>
            </a:r>
            <a:r>
              <a:rPr lang="en-US" sz="1400" b="1" dirty="0">
                <a:solidFill>
                  <a:srgbClr val="C00000"/>
                </a:solidFill>
              </a:rPr>
              <a:t>//Right(S) = NULL</a:t>
            </a:r>
          </a:p>
          <a:p>
            <a:r>
              <a:rPr lang="en-US" sz="1400" dirty="0"/>
              <a:t>     Preorder()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End Preorder(S)</a:t>
            </a:r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39875E-9CA6-4F41-BCFA-E4E531BE0F67}"/>
              </a:ext>
            </a:extLst>
          </p:cNvPr>
          <p:cNvSpPr/>
          <p:nvPr/>
        </p:nvSpPr>
        <p:spPr>
          <a:xfrm>
            <a:off x="8263959" y="180679"/>
            <a:ext cx="431800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7B3529-75F8-401F-83B7-AC02CF73B055}"/>
              </a:ext>
            </a:extLst>
          </p:cNvPr>
          <p:cNvSpPr txBox="1"/>
          <p:nvPr/>
        </p:nvSpPr>
        <p:spPr>
          <a:xfrm>
            <a:off x="159027" y="3534013"/>
            <a:ext cx="2773016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Preorder(T)</a:t>
            </a:r>
          </a:p>
          <a:p>
            <a:r>
              <a:rPr lang="en-US" sz="1400" dirty="0"/>
              <a:t>Temp = T</a:t>
            </a:r>
          </a:p>
          <a:p>
            <a:r>
              <a:rPr lang="en-US" sz="1400" dirty="0"/>
              <a:t>T != Null</a:t>
            </a:r>
          </a:p>
          <a:p>
            <a:endParaRPr lang="en-US" sz="1400" dirty="0"/>
          </a:p>
          <a:p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T</a:t>
            </a:r>
          </a:p>
          <a:p>
            <a:endParaRPr lang="en-US" sz="1400" dirty="0"/>
          </a:p>
          <a:p>
            <a:r>
              <a:rPr lang="en-US" sz="1400" dirty="0"/>
              <a:t>If Left (T) != Null   </a:t>
            </a:r>
            <a:r>
              <a:rPr lang="en-US" sz="1400" b="1" dirty="0">
                <a:solidFill>
                  <a:srgbClr val="C00000"/>
                </a:solidFill>
              </a:rPr>
              <a:t>// Left(T) = NULL</a:t>
            </a:r>
          </a:p>
          <a:p>
            <a:r>
              <a:rPr lang="en-US" sz="1400" dirty="0"/>
              <a:t>    Preorder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r>
              <a:rPr lang="en-US" sz="1400" dirty="0"/>
              <a:t>End if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If  Right(T)!= Null  </a:t>
            </a:r>
            <a:r>
              <a:rPr lang="en-US" sz="1400" b="1" dirty="0">
                <a:solidFill>
                  <a:srgbClr val="C00000"/>
                </a:solidFill>
              </a:rPr>
              <a:t>//Right(T) = NULL</a:t>
            </a:r>
          </a:p>
          <a:p>
            <a:r>
              <a:rPr lang="en-US" sz="1400" dirty="0"/>
              <a:t>     Preorder()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End Preorder(T)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BC0885-9B71-4AEC-BCE4-9179767D8874}"/>
              </a:ext>
            </a:extLst>
          </p:cNvPr>
          <p:cNvSpPr/>
          <p:nvPr/>
        </p:nvSpPr>
        <p:spPr>
          <a:xfrm>
            <a:off x="1953039" y="3612322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EA87E6-B51E-4614-9EFE-9029A00FAB92}"/>
              </a:ext>
            </a:extLst>
          </p:cNvPr>
          <p:cNvSpPr txBox="1"/>
          <p:nvPr/>
        </p:nvSpPr>
        <p:spPr>
          <a:xfrm>
            <a:off x="3184178" y="3543742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Preorder(R)</a:t>
            </a:r>
          </a:p>
          <a:p>
            <a:r>
              <a:rPr lang="en-US" b="0" dirty="0"/>
              <a:t>Temp = R</a:t>
            </a:r>
          </a:p>
          <a:p>
            <a:r>
              <a:rPr lang="en-US" b="0" dirty="0"/>
              <a:t>R != Null</a:t>
            </a:r>
          </a:p>
          <a:p>
            <a:endParaRPr lang="en-US" b="0" dirty="0"/>
          </a:p>
          <a:p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R</a:t>
            </a:r>
          </a:p>
          <a:p>
            <a:endParaRPr lang="en-US" b="0" dirty="0"/>
          </a:p>
          <a:p>
            <a:r>
              <a:rPr lang="en-US" b="0" dirty="0"/>
              <a:t>If Left (R) != Null    </a:t>
            </a:r>
            <a:r>
              <a:rPr lang="en-US" dirty="0">
                <a:solidFill>
                  <a:srgbClr val="C00000"/>
                </a:solidFill>
              </a:rPr>
              <a:t>// Left(R) = U</a:t>
            </a:r>
          </a:p>
          <a:p>
            <a:r>
              <a:rPr lang="en-US" b="0" dirty="0"/>
              <a:t>      Preorder (U)</a:t>
            </a:r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If  Right(R)!= Null  </a:t>
            </a:r>
            <a:r>
              <a:rPr lang="en-US" dirty="0">
                <a:solidFill>
                  <a:srgbClr val="C00000"/>
                </a:solidFill>
              </a:rPr>
              <a:t>//Right(R) = NULL</a:t>
            </a:r>
          </a:p>
          <a:p>
            <a:r>
              <a:rPr lang="en-US" b="0" dirty="0"/>
              <a:t>       Preorder()</a:t>
            </a:r>
            <a:r>
              <a:rPr lang="en-US" sz="1400" dirty="0">
                <a:solidFill>
                  <a:srgbClr val="C00000"/>
                </a:solidFill>
              </a:rPr>
              <a:t>         // Not Called</a:t>
            </a:r>
            <a:endParaRPr lang="en-US" b="0" dirty="0"/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End Preorder(R) 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9F945B8-0E65-492E-9438-DBD617C2C84B}"/>
              </a:ext>
            </a:extLst>
          </p:cNvPr>
          <p:cNvSpPr/>
          <p:nvPr/>
        </p:nvSpPr>
        <p:spPr>
          <a:xfrm>
            <a:off x="4961533" y="3612322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BE18C7-37B8-46AF-B8CC-05D4E0548EC8}"/>
              </a:ext>
            </a:extLst>
          </p:cNvPr>
          <p:cNvSpPr txBox="1"/>
          <p:nvPr/>
        </p:nvSpPr>
        <p:spPr>
          <a:xfrm>
            <a:off x="6433930" y="3534012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Preorder(U)</a:t>
            </a:r>
          </a:p>
          <a:p>
            <a:r>
              <a:rPr lang="en-US" sz="1400" dirty="0"/>
              <a:t>Temp = U</a:t>
            </a:r>
          </a:p>
          <a:p>
            <a:r>
              <a:rPr lang="en-US" sz="1400" dirty="0"/>
              <a:t>U != Null</a:t>
            </a:r>
          </a:p>
          <a:p>
            <a:endParaRPr lang="en-US" sz="1400" dirty="0"/>
          </a:p>
          <a:p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U</a:t>
            </a:r>
          </a:p>
          <a:p>
            <a:endParaRPr lang="en-US" sz="1400" dirty="0"/>
          </a:p>
          <a:p>
            <a:r>
              <a:rPr lang="en-US" sz="1400" dirty="0"/>
              <a:t>If Left (U) != Null   </a:t>
            </a:r>
            <a:r>
              <a:rPr lang="en-US" sz="1400" b="1" dirty="0">
                <a:solidFill>
                  <a:srgbClr val="C00000"/>
                </a:solidFill>
              </a:rPr>
              <a:t>// Left(U) = NULL</a:t>
            </a:r>
          </a:p>
          <a:p>
            <a:r>
              <a:rPr lang="en-US" sz="1400" dirty="0"/>
              <a:t>    Preorder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</a:rPr>
              <a:t>If  Right(U)!= Null  </a:t>
            </a:r>
            <a:r>
              <a:rPr lang="en-US" sz="1400" b="1" dirty="0">
                <a:solidFill>
                  <a:srgbClr val="C00000"/>
                </a:solidFill>
              </a:rPr>
              <a:t>//Right(U) = NULL</a:t>
            </a:r>
          </a:p>
          <a:p>
            <a:r>
              <a:rPr lang="en-US" sz="1400" dirty="0"/>
              <a:t>     Preorder()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End Preorder(U)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894C27-0C53-4686-BEA0-C5CD8583DFAB}"/>
              </a:ext>
            </a:extLst>
          </p:cNvPr>
          <p:cNvSpPr/>
          <p:nvPr/>
        </p:nvSpPr>
        <p:spPr>
          <a:xfrm>
            <a:off x="8273032" y="3607559"/>
            <a:ext cx="431800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C6F1B88D-73AD-443C-8EE7-BB08EDED5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7994" y="2617143"/>
            <a:ext cx="24458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-&gt; Q -&gt; S -&gt; T -&gt; R -&gt; U</a:t>
            </a:r>
            <a:endParaRPr lang="en-I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2" grpId="0" animBg="1"/>
      <p:bldP spid="24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Box 19">
            <a:extLst>
              <a:ext uri="{FF2B5EF4-FFF2-40B4-BE49-F238E27FC236}">
                <a16:creationId xmlns:a16="http://schemas.microsoft.com/office/drawing/2014/main" id="{70187EAC-071D-4F8F-A02F-1007C707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238" y="2343150"/>
            <a:ext cx="1981200" cy="193833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Function call Preorder(ROOT) // Preorder (P)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6: 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 : P</a:t>
            </a:r>
          </a:p>
        </p:txBody>
      </p:sp>
      <p:sp>
        <p:nvSpPr>
          <p:cNvPr id="84995" name="TextBox 21">
            <a:extLst>
              <a:ext uri="{FF2B5EF4-FFF2-40B4-BE49-F238E27FC236}">
                <a16:creationId xmlns:a16="http://schemas.microsoft.com/office/drawing/2014/main" id="{8F2592BA-A742-4127-9510-69AB5946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1688" y="184150"/>
            <a:ext cx="2986087" cy="212248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Temp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7: Left(Temp)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// Left(Temp) = 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8: Preorder (Left(Temp))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// Preorder (S)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Preorder(ROOT) //Assume 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6: 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 : P Q S</a:t>
            </a:r>
            <a:endParaRPr lang="en-I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6" name="TextBox 23">
            <a:extLst>
              <a:ext uri="{FF2B5EF4-FFF2-40B4-BE49-F238E27FC236}">
                <a16:creationId xmlns:a16="http://schemas.microsoft.com/office/drawing/2014/main" id="{BE9B2A58-8AE4-464A-9232-340755EF1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8" y="123825"/>
            <a:ext cx="2760662" cy="21240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Temp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7: Left(Temp) = NULL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// Left(Temp)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8: Preorder(Left(Temp))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// Preorder (Q)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Preorder(ROOT) // Assume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6: 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 : P Q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4997" name="Group 42">
            <a:extLst>
              <a:ext uri="{FF2B5EF4-FFF2-40B4-BE49-F238E27FC236}">
                <a16:creationId xmlns:a16="http://schemas.microsoft.com/office/drawing/2014/main" id="{C76AD43F-7036-41AD-A1F8-0F2FBC88E659}"/>
              </a:ext>
            </a:extLst>
          </p:cNvPr>
          <p:cNvGrpSpPr>
            <a:grpSpLocks/>
          </p:cNvGrpSpPr>
          <p:nvPr/>
        </p:nvGrpSpPr>
        <p:grpSpPr bwMode="auto">
          <a:xfrm>
            <a:off x="4856163" y="2640013"/>
            <a:ext cx="1136650" cy="1165225"/>
            <a:chOff x="7619258" y="1376039"/>
            <a:chExt cx="3161193" cy="230288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33DECBB-52EA-4CC2-9026-E210E1F0EA0A}"/>
                </a:ext>
              </a:extLst>
            </p:cNvPr>
            <p:cNvSpPr/>
            <p:nvPr/>
          </p:nvSpPr>
          <p:spPr>
            <a:xfrm>
              <a:off x="9142457" y="1376039"/>
              <a:ext cx="666678" cy="611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6656F3E-5B96-4011-9023-6E2F808DE0B4}"/>
                </a:ext>
              </a:extLst>
            </p:cNvPr>
            <p:cNvSpPr/>
            <p:nvPr/>
          </p:nvSpPr>
          <p:spPr>
            <a:xfrm>
              <a:off x="8285933" y="2166674"/>
              <a:ext cx="666678" cy="61493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BB3DF52-EA90-4E2D-8DE0-C4A542FCEB7F}"/>
                </a:ext>
              </a:extLst>
            </p:cNvPr>
            <p:cNvSpPr/>
            <p:nvPr/>
          </p:nvSpPr>
          <p:spPr>
            <a:xfrm>
              <a:off x="10113773" y="2166674"/>
              <a:ext cx="666678" cy="61493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E9CACB8-D776-46CB-829E-68813EED5798}"/>
                </a:ext>
              </a:extLst>
            </p:cNvPr>
            <p:cNvSpPr/>
            <p:nvPr/>
          </p:nvSpPr>
          <p:spPr>
            <a:xfrm>
              <a:off x="9694343" y="3051432"/>
              <a:ext cx="662261" cy="61180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95008A4-4D9E-4158-87E3-624EEEF52B43}"/>
                </a:ext>
              </a:extLst>
            </p:cNvPr>
            <p:cNvSpPr/>
            <p:nvPr/>
          </p:nvSpPr>
          <p:spPr>
            <a:xfrm>
              <a:off x="8762761" y="3067118"/>
              <a:ext cx="666678" cy="611802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B3C4F5-68FD-4CD9-A021-46142B021D51}"/>
                </a:ext>
              </a:extLst>
            </p:cNvPr>
            <p:cNvSpPr/>
            <p:nvPr/>
          </p:nvSpPr>
          <p:spPr>
            <a:xfrm>
              <a:off x="7619258" y="3051432"/>
              <a:ext cx="666675" cy="61180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789A83F-BDA7-464B-A974-871689F3BD2E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 flipH="1">
              <a:off x="8617065" y="1683508"/>
              <a:ext cx="525392" cy="48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FAD55D0-9BD9-4FED-883B-989A921CC7B7}"/>
                </a:ext>
              </a:extLst>
            </p:cNvPr>
            <p:cNvCxnSpPr>
              <a:stCxn id="44" idx="6"/>
              <a:endCxn id="46" idx="0"/>
            </p:cNvCxnSpPr>
            <p:nvPr/>
          </p:nvCxnSpPr>
          <p:spPr>
            <a:xfrm>
              <a:off x="9809135" y="1683508"/>
              <a:ext cx="640184" cy="48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2851D37-BDEE-41D6-BB41-A632CDFA3965}"/>
                </a:ext>
              </a:extLst>
            </p:cNvPr>
            <p:cNvCxnSpPr>
              <a:stCxn id="45" idx="3"/>
              <a:endCxn id="49" idx="0"/>
            </p:cNvCxnSpPr>
            <p:nvPr/>
          </p:nvCxnSpPr>
          <p:spPr>
            <a:xfrm flipH="1">
              <a:off x="7950387" y="2690625"/>
              <a:ext cx="432677" cy="360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942E9E7-90DE-4D8A-B661-3C9B74262049}"/>
                </a:ext>
              </a:extLst>
            </p:cNvPr>
            <p:cNvCxnSpPr>
              <a:stCxn id="45" idx="5"/>
              <a:endCxn id="48" idx="7"/>
            </p:cNvCxnSpPr>
            <p:nvPr/>
          </p:nvCxnSpPr>
          <p:spPr>
            <a:xfrm>
              <a:off x="8855479" y="2690625"/>
              <a:ext cx="476828" cy="464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E12E53E-2387-47E8-8AC9-C8B77DC6B338}"/>
                </a:ext>
              </a:extLst>
            </p:cNvPr>
            <p:cNvCxnSpPr>
              <a:stCxn id="46" idx="3"/>
              <a:endCxn id="47" idx="0"/>
            </p:cNvCxnSpPr>
            <p:nvPr/>
          </p:nvCxnSpPr>
          <p:spPr>
            <a:xfrm flipH="1">
              <a:off x="10025472" y="2690625"/>
              <a:ext cx="185433" cy="360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998" name="Group 78">
            <a:extLst>
              <a:ext uri="{FF2B5EF4-FFF2-40B4-BE49-F238E27FC236}">
                <a16:creationId xmlns:a16="http://schemas.microsoft.com/office/drawing/2014/main" id="{484C3BF0-7C5A-45A8-ACC2-09AE0EDEB5D5}"/>
              </a:ext>
            </a:extLst>
          </p:cNvPr>
          <p:cNvGrpSpPr>
            <a:grpSpLocks/>
          </p:cNvGrpSpPr>
          <p:nvPr/>
        </p:nvGrpSpPr>
        <p:grpSpPr bwMode="auto">
          <a:xfrm>
            <a:off x="3597275" y="4724400"/>
            <a:ext cx="1035050" cy="1700213"/>
            <a:chOff x="7619258" y="1376039"/>
            <a:chExt cx="3161193" cy="230288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85126CD-23E7-4E89-A8F9-4D70B54E4B6F}"/>
                </a:ext>
              </a:extLst>
            </p:cNvPr>
            <p:cNvSpPr/>
            <p:nvPr/>
          </p:nvSpPr>
          <p:spPr>
            <a:xfrm>
              <a:off x="9141673" y="1376039"/>
              <a:ext cx="669087" cy="61281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EC6AB87-8576-41B4-B0DD-41DE6155EB28}"/>
                </a:ext>
              </a:extLst>
            </p:cNvPr>
            <p:cNvSpPr/>
            <p:nvPr/>
          </p:nvSpPr>
          <p:spPr>
            <a:xfrm>
              <a:off x="8283498" y="2167318"/>
              <a:ext cx="669087" cy="61281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A57029C-24F7-402C-A8EE-05D6375A3791}"/>
                </a:ext>
              </a:extLst>
            </p:cNvPr>
            <p:cNvSpPr/>
            <p:nvPr/>
          </p:nvSpPr>
          <p:spPr>
            <a:xfrm>
              <a:off x="10116214" y="2167318"/>
              <a:ext cx="664237" cy="612812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6B47959-668B-4A0B-80B5-DD7F60C17826}"/>
                </a:ext>
              </a:extLst>
            </p:cNvPr>
            <p:cNvSpPr/>
            <p:nvPr/>
          </p:nvSpPr>
          <p:spPr>
            <a:xfrm>
              <a:off x="9694397" y="3051057"/>
              <a:ext cx="664240" cy="610661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16BF5CE-231E-44F4-8729-3DDCC63A28E4}"/>
                </a:ext>
              </a:extLst>
            </p:cNvPr>
            <p:cNvSpPr/>
            <p:nvPr/>
          </p:nvSpPr>
          <p:spPr>
            <a:xfrm>
              <a:off x="8763494" y="3066108"/>
              <a:ext cx="664240" cy="61281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B43A3F6-2B5A-4E9F-8408-DAAC376B7E69}"/>
                </a:ext>
              </a:extLst>
            </p:cNvPr>
            <p:cNvSpPr/>
            <p:nvPr/>
          </p:nvSpPr>
          <p:spPr>
            <a:xfrm>
              <a:off x="7619258" y="3051057"/>
              <a:ext cx="664240" cy="61066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36486EE-19CA-476F-903C-026A22FEEC72}"/>
                </a:ext>
              </a:extLst>
            </p:cNvPr>
            <p:cNvCxnSpPr>
              <a:stCxn id="80" idx="2"/>
              <a:endCxn id="81" idx="0"/>
            </p:cNvCxnSpPr>
            <p:nvPr/>
          </p:nvCxnSpPr>
          <p:spPr>
            <a:xfrm flipH="1">
              <a:off x="8618040" y="1681370"/>
              <a:ext cx="523633" cy="485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A95D9C7-578D-4548-BA73-D749C464716F}"/>
                </a:ext>
              </a:extLst>
            </p:cNvPr>
            <p:cNvCxnSpPr>
              <a:stCxn id="80" idx="6"/>
              <a:endCxn id="82" idx="0"/>
            </p:cNvCxnSpPr>
            <p:nvPr/>
          </p:nvCxnSpPr>
          <p:spPr>
            <a:xfrm>
              <a:off x="9810760" y="1681370"/>
              <a:ext cx="635149" cy="485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77C11D9-2807-49E0-A7DC-D5929B120587}"/>
                </a:ext>
              </a:extLst>
            </p:cNvPr>
            <p:cNvCxnSpPr>
              <a:stCxn id="81" idx="3"/>
              <a:endCxn id="85" idx="0"/>
            </p:cNvCxnSpPr>
            <p:nvPr/>
          </p:nvCxnSpPr>
          <p:spPr>
            <a:xfrm flipH="1">
              <a:off x="7953803" y="2689821"/>
              <a:ext cx="426664" cy="361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E373B84-4792-4DA2-A49D-18AC2AEDA5B4}"/>
                </a:ext>
              </a:extLst>
            </p:cNvPr>
            <p:cNvCxnSpPr>
              <a:stCxn id="81" idx="5"/>
              <a:endCxn id="84" idx="7"/>
            </p:cNvCxnSpPr>
            <p:nvPr/>
          </p:nvCxnSpPr>
          <p:spPr>
            <a:xfrm>
              <a:off x="8855616" y="2689821"/>
              <a:ext cx="475149" cy="466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BC9652B-1745-47A4-BC6B-02D570E5EF2D}"/>
                </a:ext>
              </a:extLst>
            </p:cNvPr>
            <p:cNvCxnSpPr>
              <a:stCxn id="82" idx="3"/>
              <a:endCxn id="83" idx="0"/>
            </p:cNvCxnSpPr>
            <p:nvPr/>
          </p:nvCxnSpPr>
          <p:spPr>
            <a:xfrm flipH="1">
              <a:off x="10024092" y="2689821"/>
              <a:ext cx="189091" cy="361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999" name="Group 92">
            <a:extLst>
              <a:ext uri="{FF2B5EF4-FFF2-40B4-BE49-F238E27FC236}">
                <a16:creationId xmlns:a16="http://schemas.microsoft.com/office/drawing/2014/main" id="{491FCBE6-58D4-4DCA-B179-9C6F3487CE89}"/>
              </a:ext>
            </a:extLst>
          </p:cNvPr>
          <p:cNvGrpSpPr>
            <a:grpSpLocks/>
          </p:cNvGrpSpPr>
          <p:nvPr/>
        </p:nvGrpSpPr>
        <p:grpSpPr bwMode="auto">
          <a:xfrm>
            <a:off x="10461625" y="604838"/>
            <a:ext cx="1035050" cy="1162050"/>
            <a:chOff x="7619258" y="1376039"/>
            <a:chExt cx="3161193" cy="230288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A60146B-9DE7-46BB-847F-55A309F262E6}"/>
                </a:ext>
              </a:extLst>
            </p:cNvPr>
            <p:cNvSpPr/>
            <p:nvPr/>
          </p:nvSpPr>
          <p:spPr>
            <a:xfrm>
              <a:off x="9141673" y="1376039"/>
              <a:ext cx="669087" cy="6134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A97F54-E94E-41A0-BA31-806F6B03A61E}"/>
                </a:ext>
              </a:extLst>
            </p:cNvPr>
            <p:cNvSpPr/>
            <p:nvPr/>
          </p:nvSpPr>
          <p:spPr>
            <a:xfrm>
              <a:off x="8283498" y="2168834"/>
              <a:ext cx="669087" cy="61032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9FFE69F-1FAA-4F17-A3D4-70A4DBDC1994}"/>
                </a:ext>
              </a:extLst>
            </p:cNvPr>
            <p:cNvSpPr/>
            <p:nvPr/>
          </p:nvSpPr>
          <p:spPr>
            <a:xfrm>
              <a:off x="10116214" y="2168834"/>
              <a:ext cx="664237" cy="61032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3ABD12A-F9A1-40BE-87AE-16245B81EA09}"/>
                </a:ext>
              </a:extLst>
            </p:cNvPr>
            <p:cNvSpPr/>
            <p:nvPr/>
          </p:nvSpPr>
          <p:spPr>
            <a:xfrm>
              <a:off x="9694397" y="3049718"/>
              <a:ext cx="664240" cy="613471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4BA2F8A-0E88-4A35-9898-0EE78A85DCAB}"/>
                </a:ext>
              </a:extLst>
            </p:cNvPr>
            <p:cNvSpPr/>
            <p:nvPr/>
          </p:nvSpPr>
          <p:spPr>
            <a:xfrm>
              <a:off x="8763494" y="3065447"/>
              <a:ext cx="664240" cy="61347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7B38374-C913-4D34-BA16-633458F3C633}"/>
                </a:ext>
              </a:extLst>
            </p:cNvPr>
            <p:cNvSpPr/>
            <p:nvPr/>
          </p:nvSpPr>
          <p:spPr>
            <a:xfrm>
              <a:off x="7619258" y="3049718"/>
              <a:ext cx="664240" cy="6134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37DA644-3296-4004-83B8-07AD4704DF8F}"/>
                </a:ext>
              </a:extLst>
            </p:cNvPr>
            <p:cNvCxnSpPr>
              <a:stCxn id="94" idx="2"/>
              <a:endCxn id="95" idx="0"/>
            </p:cNvCxnSpPr>
            <p:nvPr/>
          </p:nvCxnSpPr>
          <p:spPr>
            <a:xfrm flipH="1">
              <a:off x="8618040" y="1681201"/>
              <a:ext cx="523633" cy="487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2ED7971-9AED-4411-A6D4-92B7E26E46A6}"/>
                </a:ext>
              </a:extLst>
            </p:cNvPr>
            <p:cNvCxnSpPr>
              <a:stCxn id="94" idx="6"/>
              <a:endCxn id="96" idx="0"/>
            </p:cNvCxnSpPr>
            <p:nvPr/>
          </p:nvCxnSpPr>
          <p:spPr>
            <a:xfrm>
              <a:off x="9810760" y="1681201"/>
              <a:ext cx="635149" cy="487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6A056FC-BD11-422D-902E-AEB61FAAB002}"/>
                </a:ext>
              </a:extLst>
            </p:cNvPr>
            <p:cNvCxnSpPr>
              <a:stCxn id="95" idx="3"/>
              <a:endCxn id="99" idx="0"/>
            </p:cNvCxnSpPr>
            <p:nvPr/>
          </p:nvCxnSpPr>
          <p:spPr>
            <a:xfrm flipH="1">
              <a:off x="7953803" y="2691072"/>
              <a:ext cx="426664" cy="3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2A9878A-719B-4A26-A45F-7D7937B80779}"/>
                </a:ext>
              </a:extLst>
            </p:cNvPr>
            <p:cNvCxnSpPr>
              <a:stCxn id="95" idx="5"/>
              <a:endCxn id="98" idx="7"/>
            </p:cNvCxnSpPr>
            <p:nvPr/>
          </p:nvCxnSpPr>
          <p:spPr>
            <a:xfrm>
              <a:off x="8855616" y="2691072"/>
              <a:ext cx="475149" cy="46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C142C8F-2ECE-461B-99E2-39D377694D0C}"/>
                </a:ext>
              </a:extLst>
            </p:cNvPr>
            <p:cNvCxnSpPr>
              <a:stCxn id="96" idx="3"/>
              <a:endCxn id="97" idx="0"/>
            </p:cNvCxnSpPr>
            <p:nvPr/>
          </p:nvCxnSpPr>
          <p:spPr>
            <a:xfrm flipH="1">
              <a:off x="10024092" y="2691072"/>
              <a:ext cx="189091" cy="3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000" name="TextBox 104">
            <a:extLst>
              <a:ext uri="{FF2B5EF4-FFF2-40B4-BE49-F238E27FC236}">
                <a16:creationId xmlns:a16="http://schemas.microsoft.com/office/drawing/2014/main" id="{AED13206-B873-42E7-8712-002083BC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4826000"/>
            <a:ext cx="2686050" cy="21240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Temp = 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10: Right(Temp)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// Right(Temp) = 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11: Preorder(Right(Temp))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// Preorder(T)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Preorder(ROOT) // Assume 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6: Print( 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P Q S T</a:t>
            </a:r>
          </a:p>
        </p:txBody>
      </p:sp>
      <p:grpSp>
        <p:nvGrpSpPr>
          <p:cNvPr id="85001" name="Group 107">
            <a:extLst>
              <a:ext uri="{FF2B5EF4-FFF2-40B4-BE49-F238E27FC236}">
                <a16:creationId xmlns:a16="http://schemas.microsoft.com/office/drawing/2014/main" id="{40B30149-3E38-4212-9F6F-4C595C93DB20}"/>
              </a:ext>
            </a:extLst>
          </p:cNvPr>
          <p:cNvGrpSpPr>
            <a:grpSpLocks/>
          </p:cNvGrpSpPr>
          <p:nvPr/>
        </p:nvGrpSpPr>
        <p:grpSpPr bwMode="auto">
          <a:xfrm>
            <a:off x="6954838" y="2584450"/>
            <a:ext cx="1036637" cy="1163638"/>
            <a:chOff x="7619258" y="1376039"/>
            <a:chExt cx="3161193" cy="230288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13FE54-2895-4C89-A69D-FFADA95119E4}"/>
                </a:ext>
              </a:extLst>
            </p:cNvPr>
            <p:cNvSpPr/>
            <p:nvPr/>
          </p:nvSpPr>
          <p:spPr>
            <a:xfrm>
              <a:off x="9144182" y="1376039"/>
              <a:ext cx="668063" cy="6126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9E84E4D-37BD-4324-809B-1FEC4F440427}"/>
                </a:ext>
              </a:extLst>
            </p:cNvPr>
            <p:cNvSpPr/>
            <p:nvPr/>
          </p:nvSpPr>
          <p:spPr>
            <a:xfrm>
              <a:off x="8287321" y="2167752"/>
              <a:ext cx="663220" cy="61263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BD1986D-FF6D-4182-A170-35F212CC8B19}"/>
                </a:ext>
              </a:extLst>
            </p:cNvPr>
            <p:cNvSpPr/>
            <p:nvPr/>
          </p:nvSpPr>
          <p:spPr>
            <a:xfrm>
              <a:off x="10112388" y="2167752"/>
              <a:ext cx="668063" cy="61263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EBF7C5B-64AF-4D69-A73C-7E746FF0EE60}"/>
                </a:ext>
              </a:extLst>
            </p:cNvPr>
            <p:cNvSpPr/>
            <p:nvPr/>
          </p:nvSpPr>
          <p:spPr>
            <a:xfrm>
              <a:off x="9691220" y="3050576"/>
              <a:ext cx="668063" cy="612634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2E9C086-7920-4B54-8694-9FAB1203D0C8}"/>
                </a:ext>
              </a:extLst>
            </p:cNvPr>
            <p:cNvSpPr/>
            <p:nvPr/>
          </p:nvSpPr>
          <p:spPr>
            <a:xfrm>
              <a:off x="8761742" y="3066284"/>
              <a:ext cx="668063" cy="612636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BCE0F35-E362-46A4-80AF-A9385D320552}"/>
                </a:ext>
              </a:extLst>
            </p:cNvPr>
            <p:cNvSpPr/>
            <p:nvPr/>
          </p:nvSpPr>
          <p:spPr>
            <a:xfrm>
              <a:off x="7619258" y="3050576"/>
              <a:ext cx="668063" cy="612634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B2BA6D3-2CF9-430E-B51B-7ACAEBC1283B}"/>
                </a:ext>
              </a:extLst>
            </p:cNvPr>
            <p:cNvCxnSpPr>
              <a:stCxn id="109" idx="2"/>
              <a:endCxn id="110" idx="0"/>
            </p:cNvCxnSpPr>
            <p:nvPr/>
          </p:nvCxnSpPr>
          <p:spPr>
            <a:xfrm flipH="1">
              <a:off x="8616511" y="1680787"/>
              <a:ext cx="527671" cy="486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199C9ADC-171E-498E-BA22-866208193EAB}"/>
                </a:ext>
              </a:extLst>
            </p:cNvPr>
            <p:cNvCxnSpPr>
              <a:stCxn id="109" idx="6"/>
              <a:endCxn id="111" idx="0"/>
            </p:cNvCxnSpPr>
            <p:nvPr/>
          </p:nvCxnSpPr>
          <p:spPr>
            <a:xfrm>
              <a:off x="9812244" y="1680787"/>
              <a:ext cx="634177" cy="486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20A08BF-A299-48E5-B190-1808BE923F9E}"/>
                </a:ext>
              </a:extLst>
            </p:cNvPr>
            <p:cNvCxnSpPr>
              <a:stCxn id="110" idx="3"/>
              <a:endCxn id="114" idx="0"/>
            </p:cNvCxnSpPr>
            <p:nvPr/>
          </p:nvCxnSpPr>
          <p:spPr>
            <a:xfrm flipH="1">
              <a:off x="7953288" y="2689278"/>
              <a:ext cx="430853" cy="36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C70FBCC-5B97-4928-BF79-2BDA81D2E7B0}"/>
                </a:ext>
              </a:extLst>
            </p:cNvPr>
            <p:cNvCxnSpPr>
              <a:stCxn id="110" idx="5"/>
              <a:endCxn id="113" idx="7"/>
            </p:cNvCxnSpPr>
            <p:nvPr/>
          </p:nvCxnSpPr>
          <p:spPr>
            <a:xfrm>
              <a:off x="8853720" y="2689278"/>
              <a:ext cx="479264" cy="468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CD8979A-81C9-4F45-8CEE-3EA034D278DD}"/>
                </a:ext>
              </a:extLst>
            </p:cNvPr>
            <p:cNvCxnSpPr>
              <a:stCxn id="111" idx="3"/>
              <a:endCxn id="112" idx="0"/>
            </p:cNvCxnSpPr>
            <p:nvPr/>
          </p:nvCxnSpPr>
          <p:spPr>
            <a:xfrm flipH="1">
              <a:off x="10025250" y="2689278"/>
              <a:ext cx="188802" cy="361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002" name="TextBox 119">
            <a:extLst>
              <a:ext uri="{FF2B5EF4-FFF2-40B4-BE49-F238E27FC236}">
                <a16:creationId xmlns:a16="http://schemas.microsoft.com/office/drawing/2014/main" id="{07E7BC20-7DEB-4577-8503-5127666AA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900" y="4632325"/>
            <a:ext cx="2736850" cy="21240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P , Temp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10: Right (Temp)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// Right(Temp)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11: Preorder (Right 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// Preorder (R)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Preorder(ROOT) // Preorder (R 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6: 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P Q S T R</a:t>
            </a:r>
          </a:p>
        </p:txBody>
      </p:sp>
      <p:grpSp>
        <p:nvGrpSpPr>
          <p:cNvPr id="85003" name="Group 130">
            <a:extLst>
              <a:ext uri="{FF2B5EF4-FFF2-40B4-BE49-F238E27FC236}">
                <a16:creationId xmlns:a16="http://schemas.microsoft.com/office/drawing/2014/main" id="{B9D71638-B883-4861-BADF-B68D7613B82F}"/>
              </a:ext>
            </a:extLst>
          </p:cNvPr>
          <p:cNvGrpSpPr>
            <a:grpSpLocks/>
          </p:cNvGrpSpPr>
          <p:nvPr/>
        </p:nvGrpSpPr>
        <p:grpSpPr bwMode="auto">
          <a:xfrm>
            <a:off x="10979150" y="3276600"/>
            <a:ext cx="1035050" cy="1274763"/>
            <a:chOff x="7619258" y="1376039"/>
            <a:chExt cx="3161193" cy="2302881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AE45070-44C1-4A4D-B51B-FA138F1E381C}"/>
                </a:ext>
              </a:extLst>
            </p:cNvPr>
            <p:cNvSpPr/>
            <p:nvPr/>
          </p:nvSpPr>
          <p:spPr>
            <a:xfrm>
              <a:off x="9141673" y="1376039"/>
              <a:ext cx="669087" cy="613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D156150-DED5-47FB-856B-0AA0916F8AEF}"/>
                </a:ext>
              </a:extLst>
            </p:cNvPr>
            <p:cNvSpPr/>
            <p:nvPr/>
          </p:nvSpPr>
          <p:spPr>
            <a:xfrm>
              <a:off x="8283498" y="2167564"/>
              <a:ext cx="669087" cy="613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778143B-0710-410A-954A-B8C61B5FC1E0}"/>
                </a:ext>
              </a:extLst>
            </p:cNvPr>
            <p:cNvSpPr/>
            <p:nvPr/>
          </p:nvSpPr>
          <p:spPr>
            <a:xfrm>
              <a:off x="10116214" y="2167564"/>
              <a:ext cx="664237" cy="613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7D6CD0C-2F99-4DE1-82E1-F115A1BC751C}"/>
                </a:ext>
              </a:extLst>
            </p:cNvPr>
            <p:cNvSpPr/>
            <p:nvPr/>
          </p:nvSpPr>
          <p:spPr>
            <a:xfrm>
              <a:off x="9694397" y="3050861"/>
              <a:ext cx="664240" cy="61085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4FDDA04-F4DB-498E-A5A5-31C83FE7073F}"/>
                </a:ext>
              </a:extLst>
            </p:cNvPr>
            <p:cNvSpPr/>
            <p:nvPr/>
          </p:nvSpPr>
          <p:spPr>
            <a:xfrm>
              <a:off x="8763494" y="3065201"/>
              <a:ext cx="664240" cy="613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3307DE8-3023-4C48-9B0B-3E28B4F5E9E7}"/>
                </a:ext>
              </a:extLst>
            </p:cNvPr>
            <p:cNvSpPr/>
            <p:nvPr/>
          </p:nvSpPr>
          <p:spPr>
            <a:xfrm>
              <a:off x="7619258" y="3050861"/>
              <a:ext cx="664240" cy="61085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7E11FB1-44EE-489D-8267-AF173B484067}"/>
                </a:ext>
              </a:extLst>
            </p:cNvPr>
            <p:cNvCxnSpPr>
              <a:stCxn id="132" idx="2"/>
              <a:endCxn id="133" idx="0"/>
            </p:cNvCxnSpPr>
            <p:nvPr/>
          </p:nvCxnSpPr>
          <p:spPr>
            <a:xfrm flipH="1">
              <a:off x="8618040" y="1682899"/>
              <a:ext cx="523633" cy="484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681521E-AE34-4FBF-A5C5-62C466F115C1}"/>
                </a:ext>
              </a:extLst>
            </p:cNvPr>
            <p:cNvCxnSpPr>
              <a:stCxn id="132" idx="6"/>
              <a:endCxn id="134" idx="0"/>
            </p:cNvCxnSpPr>
            <p:nvPr/>
          </p:nvCxnSpPr>
          <p:spPr>
            <a:xfrm>
              <a:off x="9810760" y="1682899"/>
              <a:ext cx="635149" cy="484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D12FC111-6FAF-4125-A696-5293090E548D}"/>
                </a:ext>
              </a:extLst>
            </p:cNvPr>
            <p:cNvCxnSpPr>
              <a:stCxn id="133" idx="3"/>
              <a:endCxn id="137" idx="0"/>
            </p:cNvCxnSpPr>
            <p:nvPr/>
          </p:nvCxnSpPr>
          <p:spPr>
            <a:xfrm flipH="1">
              <a:off x="7953803" y="2689512"/>
              <a:ext cx="426664" cy="3613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30DCDC9A-E8E1-4137-B814-5C05585C9EBA}"/>
                </a:ext>
              </a:extLst>
            </p:cNvPr>
            <p:cNvCxnSpPr>
              <a:stCxn id="133" idx="5"/>
              <a:endCxn id="136" idx="7"/>
            </p:cNvCxnSpPr>
            <p:nvPr/>
          </p:nvCxnSpPr>
          <p:spPr>
            <a:xfrm>
              <a:off x="8855616" y="2689512"/>
              <a:ext cx="475149" cy="467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C6E9DF8-0320-425C-8DFE-0ECC43EE4BDB}"/>
                </a:ext>
              </a:extLst>
            </p:cNvPr>
            <p:cNvCxnSpPr>
              <a:stCxn id="134" idx="3"/>
              <a:endCxn id="135" idx="0"/>
            </p:cNvCxnSpPr>
            <p:nvPr/>
          </p:nvCxnSpPr>
          <p:spPr>
            <a:xfrm flipH="1">
              <a:off x="10024092" y="2689512"/>
              <a:ext cx="189091" cy="3613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004" name="TextBox 142">
            <a:extLst>
              <a:ext uri="{FF2B5EF4-FFF2-40B4-BE49-F238E27FC236}">
                <a16:creationId xmlns:a16="http://schemas.microsoft.com/office/drawing/2014/main" id="{96EADD8E-6262-4B96-AC72-A22BD243D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75" y="2535238"/>
            <a:ext cx="2471738" cy="24923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Temp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7: Left(Temp)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// Left(Temp) = U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8: Preorder (Left(Temp))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// Preorder(U)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Preorder(ROOT) // Assume U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ROOT // Temp = U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3: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6: 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P Q S T R U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13: End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005" name="Group 147">
            <a:extLst>
              <a:ext uri="{FF2B5EF4-FFF2-40B4-BE49-F238E27FC236}">
                <a16:creationId xmlns:a16="http://schemas.microsoft.com/office/drawing/2014/main" id="{E7118446-BC26-4800-A761-F6A3211022E1}"/>
              </a:ext>
            </a:extLst>
          </p:cNvPr>
          <p:cNvGrpSpPr>
            <a:grpSpLocks/>
          </p:cNvGrpSpPr>
          <p:nvPr/>
        </p:nvGrpSpPr>
        <p:grpSpPr bwMode="auto">
          <a:xfrm>
            <a:off x="10440988" y="5578475"/>
            <a:ext cx="1038225" cy="1162050"/>
            <a:chOff x="7619258" y="1376039"/>
            <a:chExt cx="3161193" cy="2302881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296C27A-DB58-46DB-9F62-742F77388DAE}"/>
                </a:ext>
              </a:extLst>
            </p:cNvPr>
            <p:cNvSpPr/>
            <p:nvPr/>
          </p:nvSpPr>
          <p:spPr>
            <a:xfrm>
              <a:off x="9141849" y="1376039"/>
              <a:ext cx="671876" cy="6134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99ED1C9-C590-4F5A-9B1E-19D00B29F02E}"/>
                </a:ext>
              </a:extLst>
            </p:cNvPr>
            <p:cNvSpPr/>
            <p:nvPr/>
          </p:nvSpPr>
          <p:spPr>
            <a:xfrm>
              <a:off x="8286299" y="2168834"/>
              <a:ext cx="662206" cy="61032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3D5162D-DFA6-47A0-B012-E98FC33BA3E5}"/>
                </a:ext>
              </a:extLst>
            </p:cNvPr>
            <p:cNvSpPr/>
            <p:nvPr/>
          </p:nvSpPr>
          <p:spPr>
            <a:xfrm>
              <a:off x="10113410" y="2168834"/>
              <a:ext cx="667041" cy="61032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EB42629-2D84-42D1-B8BE-5D26402B1886}"/>
                </a:ext>
              </a:extLst>
            </p:cNvPr>
            <p:cNvSpPr/>
            <p:nvPr/>
          </p:nvSpPr>
          <p:spPr>
            <a:xfrm>
              <a:off x="9692883" y="3049718"/>
              <a:ext cx="667041" cy="61347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20237802-BF4E-4274-A9DC-61CA3362B604}"/>
                </a:ext>
              </a:extLst>
            </p:cNvPr>
            <p:cNvSpPr/>
            <p:nvPr/>
          </p:nvSpPr>
          <p:spPr>
            <a:xfrm>
              <a:off x="8759994" y="3065449"/>
              <a:ext cx="671873" cy="61347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2670412-5C04-4DF1-830B-3093A2FDD4A7}"/>
                </a:ext>
              </a:extLst>
            </p:cNvPr>
            <p:cNvSpPr/>
            <p:nvPr/>
          </p:nvSpPr>
          <p:spPr>
            <a:xfrm>
              <a:off x="7619258" y="3049718"/>
              <a:ext cx="667041" cy="6134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190B4CE-E51B-47BC-AEEE-FB46886BFC17}"/>
                </a:ext>
              </a:extLst>
            </p:cNvPr>
            <p:cNvCxnSpPr>
              <a:stCxn id="149" idx="2"/>
              <a:endCxn id="150" idx="0"/>
            </p:cNvCxnSpPr>
            <p:nvPr/>
          </p:nvCxnSpPr>
          <p:spPr>
            <a:xfrm flipH="1">
              <a:off x="8614985" y="1681203"/>
              <a:ext cx="526864" cy="4876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CF4B6320-37F5-45D7-9863-658201495784}"/>
                </a:ext>
              </a:extLst>
            </p:cNvPr>
            <p:cNvCxnSpPr>
              <a:stCxn id="149" idx="6"/>
              <a:endCxn id="151" idx="0"/>
            </p:cNvCxnSpPr>
            <p:nvPr/>
          </p:nvCxnSpPr>
          <p:spPr>
            <a:xfrm>
              <a:off x="9813725" y="1681203"/>
              <a:ext cx="633204" cy="4876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C61A5B38-28C0-4299-9976-A44B91A106DC}"/>
                </a:ext>
              </a:extLst>
            </p:cNvPr>
            <p:cNvCxnSpPr>
              <a:stCxn id="150" idx="3"/>
              <a:endCxn id="154" idx="0"/>
            </p:cNvCxnSpPr>
            <p:nvPr/>
          </p:nvCxnSpPr>
          <p:spPr>
            <a:xfrm flipH="1">
              <a:off x="7952777" y="2691072"/>
              <a:ext cx="430194" cy="3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9DBF43DF-3441-4595-BE5A-445DE97389EA}"/>
                </a:ext>
              </a:extLst>
            </p:cNvPr>
            <p:cNvCxnSpPr>
              <a:stCxn id="150" idx="5"/>
              <a:endCxn id="153" idx="7"/>
            </p:cNvCxnSpPr>
            <p:nvPr/>
          </p:nvCxnSpPr>
          <p:spPr>
            <a:xfrm>
              <a:off x="8851832" y="2691072"/>
              <a:ext cx="483363" cy="46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90370C73-6970-4C4F-85EC-1E0AE427472C}"/>
                </a:ext>
              </a:extLst>
            </p:cNvPr>
            <p:cNvCxnSpPr>
              <a:stCxn id="151" idx="3"/>
              <a:endCxn id="152" idx="0"/>
            </p:cNvCxnSpPr>
            <p:nvPr/>
          </p:nvCxnSpPr>
          <p:spPr>
            <a:xfrm flipH="1">
              <a:off x="10026405" y="2691072"/>
              <a:ext cx="188510" cy="358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27D637F6-2E56-42F9-A02A-9F937194CD2D}"/>
              </a:ext>
            </a:extLst>
          </p:cNvPr>
          <p:cNvSpPr/>
          <p:nvPr/>
        </p:nvSpPr>
        <p:spPr>
          <a:xfrm>
            <a:off x="3970338" y="3727450"/>
            <a:ext cx="431800" cy="425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707EB3-5DA1-46B5-B3D8-6ACB90B10193}"/>
              </a:ext>
            </a:extLst>
          </p:cNvPr>
          <p:cNvSpPr/>
          <p:nvPr/>
        </p:nvSpPr>
        <p:spPr>
          <a:xfrm>
            <a:off x="4705350" y="2698750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E45871-E860-4020-BB2E-B18B514FD5F5}"/>
              </a:ext>
            </a:extLst>
          </p:cNvPr>
          <p:cNvSpPr/>
          <p:nvPr/>
        </p:nvSpPr>
        <p:spPr>
          <a:xfrm>
            <a:off x="6284913" y="1733550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6EA37F-18F3-4989-B755-1AF21E89550D}"/>
              </a:ext>
            </a:extLst>
          </p:cNvPr>
          <p:cNvSpPr/>
          <p:nvPr/>
        </p:nvSpPr>
        <p:spPr>
          <a:xfrm>
            <a:off x="6757988" y="2581275"/>
            <a:ext cx="431800" cy="3921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A9A1FF-8E29-450C-A4E1-04796D00439B}"/>
              </a:ext>
            </a:extLst>
          </p:cNvPr>
          <p:cNvSpPr/>
          <p:nvPr/>
        </p:nvSpPr>
        <p:spPr>
          <a:xfrm>
            <a:off x="9531350" y="1766888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F9C0C3A-960F-441C-9CF7-AAE40A70E57A}"/>
              </a:ext>
            </a:extLst>
          </p:cNvPr>
          <p:cNvSpPr/>
          <p:nvPr/>
        </p:nvSpPr>
        <p:spPr>
          <a:xfrm>
            <a:off x="11358563" y="265113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9138D6-29BF-40EC-9B09-049E44ED097A}"/>
              </a:ext>
            </a:extLst>
          </p:cNvPr>
          <p:cNvSpPr/>
          <p:nvPr/>
        </p:nvSpPr>
        <p:spPr>
          <a:xfrm>
            <a:off x="2670175" y="6477000"/>
            <a:ext cx="469900" cy="285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532022-B901-491A-9E56-D8EA8B90EBC3}"/>
              </a:ext>
            </a:extLst>
          </p:cNvPr>
          <p:cNvSpPr/>
          <p:nvPr/>
        </p:nvSpPr>
        <p:spPr>
          <a:xfrm>
            <a:off x="4652963" y="5984875"/>
            <a:ext cx="4699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B913AF-CCBB-46E6-B66A-74AF1D875369}"/>
              </a:ext>
            </a:extLst>
          </p:cNvPr>
          <p:cNvSpPr/>
          <p:nvPr/>
        </p:nvSpPr>
        <p:spPr>
          <a:xfrm>
            <a:off x="7799388" y="6286500"/>
            <a:ext cx="471487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4BB97B-7F4D-44E9-903A-CACE008BE691}"/>
              </a:ext>
            </a:extLst>
          </p:cNvPr>
          <p:cNvSpPr/>
          <p:nvPr/>
        </p:nvSpPr>
        <p:spPr>
          <a:xfrm>
            <a:off x="11555413" y="6435725"/>
            <a:ext cx="4699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B56B04-AE18-4A15-8A4F-EE3FD6E1E1D3}"/>
              </a:ext>
            </a:extLst>
          </p:cNvPr>
          <p:cNvSpPr/>
          <p:nvPr/>
        </p:nvSpPr>
        <p:spPr>
          <a:xfrm>
            <a:off x="10344150" y="4552950"/>
            <a:ext cx="4699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127A28-BD29-4B59-84E2-C27F43632E74}"/>
              </a:ext>
            </a:extLst>
          </p:cNvPr>
          <p:cNvSpPr/>
          <p:nvPr/>
        </p:nvSpPr>
        <p:spPr>
          <a:xfrm>
            <a:off x="11310938" y="2624138"/>
            <a:ext cx="4699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5018" name="TextBox 1">
            <a:extLst>
              <a:ext uri="{FF2B5EF4-FFF2-40B4-BE49-F238E27FC236}">
                <a16:creationId xmlns:a16="http://schemas.microsoft.com/office/drawing/2014/main" id="{E4572544-4E99-40C6-A6AF-E1BBE028E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" y="1236663"/>
            <a:ext cx="2339975" cy="3786187"/>
          </a:xfrm>
          <a:prstGeom prst="rect">
            <a:avLst/>
          </a:prstGeom>
          <a:solidFill>
            <a:srgbClr val="FF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PREORDER USING RECURSIVE: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Step1: Preorder (ROOT)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Step2: Temp = ROOT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Step3: If Temp =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step4: Return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Step5: End If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6: Print 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Step7: If Left(Temp) !=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Step8: Preorder (Left(Temp))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Step9: End If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Step10: If Right(Temp) !=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Step11: Preorder(Right(Temp))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Step12: End If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Step13: End Preorder	</a:t>
            </a:r>
            <a:endParaRPr lang="en-I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D4698CD7-32AE-4AD1-B78C-4EAA7D13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71700"/>
            <a:ext cx="1143000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C9A604-BD70-4AF2-80E4-498F9282637C}"/>
              </a:ext>
            </a:extLst>
          </p:cNvPr>
          <p:cNvSpPr txBox="1"/>
          <p:nvPr/>
        </p:nvSpPr>
        <p:spPr>
          <a:xfrm>
            <a:off x="1562100" y="203200"/>
            <a:ext cx="10248900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Post-Order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- Root)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>
            <a:extLst>
              <a:ext uri="{FF2B5EF4-FFF2-40B4-BE49-F238E27FC236}">
                <a16:creationId xmlns:a16="http://schemas.microsoft.com/office/drawing/2014/main" id="{080A23B1-FC50-46FB-A4C1-2032F3EC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563" y="365125"/>
            <a:ext cx="9774237" cy="863600"/>
          </a:xfrm>
        </p:spPr>
        <p:txBody>
          <a:bodyPr/>
          <a:lstStyle/>
          <a:p>
            <a:pPr algn="ctr" eaLnBrk="1" hangingPunct="1"/>
            <a:r>
              <a:rPr lang="en-IN" altLang="en-US" sz="4000" b="1">
                <a:solidFill>
                  <a:srgbClr val="E00D50"/>
                </a:solidFill>
                <a:latin typeface="Raleway"/>
              </a:rPr>
              <a:t>POST 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C5924-9FDA-4572-9D6E-549485B8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525" y="4167188"/>
            <a:ext cx="1758950" cy="5207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dirty="0"/>
              <a:t>BCA</a:t>
            </a:r>
          </a:p>
        </p:txBody>
      </p:sp>
      <p:sp>
        <p:nvSpPr>
          <p:cNvPr id="71685" name="Footer Placeholder 4">
            <a:extLst>
              <a:ext uri="{FF2B5EF4-FFF2-40B4-BE49-F238E27FC236}">
                <a16:creationId xmlns:a16="http://schemas.microsoft.com/office/drawing/2014/main" id="{839F2E98-690D-4E52-90F4-00C92167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SCSA1304</a:t>
            </a:r>
          </a:p>
        </p:txBody>
      </p:sp>
      <p:sp>
        <p:nvSpPr>
          <p:cNvPr id="87045" name="Slide Number Placeholder 5">
            <a:extLst>
              <a:ext uri="{FF2B5EF4-FFF2-40B4-BE49-F238E27FC236}">
                <a16:creationId xmlns:a16="http://schemas.microsoft.com/office/drawing/2014/main" id="{FFB35EC7-2C7D-4BEF-9BB0-0092B230E2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E27F103B-9A1B-45AB-8F7D-4D9BD74E3F94}" type="slidenum">
              <a:rPr lang="es-E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68</a:t>
            </a:fld>
            <a:endParaRPr lang="es-ES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87046" name="Group 17">
            <a:extLst>
              <a:ext uri="{FF2B5EF4-FFF2-40B4-BE49-F238E27FC236}">
                <a16:creationId xmlns:a16="http://schemas.microsoft.com/office/drawing/2014/main" id="{41CB6B40-80FB-4C44-A55E-B116DB702ADC}"/>
              </a:ext>
            </a:extLst>
          </p:cNvPr>
          <p:cNvGrpSpPr>
            <a:grpSpLocks/>
          </p:cNvGrpSpPr>
          <p:nvPr/>
        </p:nvGrpSpPr>
        <p:grpSpPr bwMode="auto">
          <a:xfrm>
            <a:off x="3702050" y="2366963"/>
            <a:ext cx="2393950" cy="2217737"/>
            <a:chOff x="3032086" y="1155809"/>
            <a:chExt cx="2392533" cy="221747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84118-27B8-439D-84D9-2164E02DCC09}"/>
                </a:ext>
              </a:extLst>
            </p:cNvPr>
            <p:cNvSpPr/>
            <p:nvPr/>
          </p:nvSpPr>
          <p:spPr bwMode="auto">
            <a:xfrm>
              <a:off x="3032086" y="2458991"/>
              <a:ext cx="913859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chemeClr val="tx1"/>
                  </a:solidFill>
                </a:rPr>
                <a:t>B</a:t>
              </a:r>
              <a:endParaRPr lang="en-IN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8B64CE3-6340-4C6F-9F1A-B5C60D800039}"/>
                </a:ext>
              </a:extLst>
            </p:cNvPr>
            <p:cNvSpPr/>
            <p:nvPr/>
          </p:nvSpPr>
          <p:spPr bwMode="auto">
            <a:xfrm>
              <a:off x="4510760" y="2458991"/>
              <a:ext cx="913859" cy="86349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D93DF32-5B5F-44BD-8C49-68E9185D83CE}"/>
                </a:ext>
              </a:extLst>
            </p:cNvPr>
            <p:cNvSpPr/>
            <p:nvPr/>
          </p:nvSpPr>
          <p:spPr bwMode="auto">
            <a:xfrm>
              <a:off x="3734933" y="1155809"/>
              <a:ext cx="915445" cy="91429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590D43-0CE7-4A12-937B-CA714B6DA0F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68343" y="1976449"/>
              <a:ext cx="390294" cy="57143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ABCD07-D04E-48F0-BF90-33010A6AE6C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93309" y="1936766"/>
              <a:ext cx="318898" cy="53651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8076BA53-A560-4ED4-B442-550635CD1B59}"/>
              </a:ext>
            </a:extLst>
          </p:cNvPr>
          <p:cNvGrpSpPr>
            <a:grpSpLocks/>
          </p:cNvGrpSpPr>
          <p:nvPr/>
        </p:nvGrpSpPr>
        <p:grpSpPr bwMode="auto">
          <a:xfrm>
            <a:off x="2277976" y="625033"/>
            <a:ext cx="7542213" cy="3920947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360733-9DB9-4C4C-B05F-8EC897F52CFF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b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F07D10-1529-42F5-AB37-5D13C8E7259E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CE4568-CEC1-4674-B1D4-286621D21725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0750DA-7315-42DF-A37A-A33657EEFCFC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1C8F3F-E789-4126-A4E0-844EA7DDA7DC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3000" b="1" dirty="0">
                  <a:solidFill>
                    <a:srgbClr val="FFFF00"/>
                  </a:solidFill>
                </a:rPr>
                <a:t>f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962C99-ABE6-476E-B54E-7B4C5FCB3478}"/>
                </a:ext>
              </a:extLst>
            </p:cNvPr>
            <p:cNvCxnSpPr>
              <a:stCxn id="9" idx="3"/>
              <a:endCxn id="1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8775C1-9155-4607-B636-DC3C22583371}"/>
                </a:ext>
              </a:extLst>
            </p:cNvPr>
            <p:cNvCxnSpPr>
              <a:stCxn id="9" idx="5"/>
              <a:endCxn id="1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879EC39-567F-4EB2-9773-1A5B4CB08D85}"/>
                </a:ext>
              </a:extLst>
            </p:cNvPr>
            <p:cNvCxnSpPr>
              <a:stCxn id="10" idx="3"/>
              <a:endCxn id="13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7F4E66-003D-4679-ADD0-BFE54E711A1C}"/>
                </a:ext>
              </a:extLst>
            </p:cNvPr>
            <p:cNvCxnSpPr>
              <a:stCxn id="10" idx="5"/>
              <a:endCxn id="24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902751-4242-4FCB-B9BD-7A3DA95C0901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g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603B162-D11D-435C-92AB-CF7FC6A61094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000" b="1" dirty="0">
                  <a:solidFill>
                    <a:srgbClr val="FFFF00"/>
                  </a:solidFill>
                </a:rPr>
                <a:t>a</a:t>
              </a:r>
              <a:endParaRPr lang="en-IN" sz="3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A5563F-0FB2-454B-A30B-539FF2239E33}"/>
                </a:ext>
              </a:extLst>
            </p:cNvPr>
            <p:cNvCxnSpPr>
              <a:stCxn id="27" idx="3"/>
              <a:endCxn id="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22D811-661D-4186-8C81-2CEC7BB36182}"/>
                </a:ext>
              </a:extLst>
            </p:cNvPr>
            <p:cNvCxnSpPr>
              <a:stCxn id="27" idx="5"/>
              <a:endCxn id="1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78524DD-B436-4D5D-8700-3FBD1A55A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25" y="884238"/>
            <a:ext cx="1843088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1. Visit Left Sub Tree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718B61-FE5B-41A9-9D16-EB469F3F5C34}"/>
              </a:ext>
            </a:extLst>
          </p:cNvPr>
          <p:cNvSpPr/>
          <p:nvPr/>
        </p:nvSpPr>
        <p:spPr bwMode="auto">
          <a:xfrm>
            <a:off x="1459706" y="558913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d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406620A-2F88-47FD-A4C1-C8EA917A0AE7}"/>
              </a:ext>
            </a:extLst>
          </p:cNvPr>
          <p:cNvSpPr/>
          <p:nvPr/>
        </p:nvSpPr>
        <p:spPr bwMode="auto">
          <a:xfrm>
            <a:off x="2822482" y="558913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e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EEA880-3DF6-4C9C-BB81-5CA429DC4A95}"/>
              </a:ext>
            </a:extLst>
          </p:cNvPr>
          <p:cNvSpPr/>
          <p:nvPr/>
        </p:nvSpPr>
        <p:spPr bwMode="auto">
          <a:xfrm>
            <a:off x="4058948" y="5572747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d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FF62075-5F9D-437E-B8AB-6A26828FF526}"/>
              </a:ext>
            </a:extLst>
          </p:cNvPr>
          <p:cNvSpPr/>
          <p:nvPr/>
        </p:nvSpPr>
        <p:spPr bwMode="auto">
          <a:xfrm>
            <a:off x="5379920" y="558913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f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292FAB5-80F2-4B56-9F97-8164145B03A7}"/>
              </a:ext>
            </a:extLst>
          </p:cNvPr>
          <p:cNvSpPr/>
          <p:nvPr/>
        </p:nvSpPr>
        <p:spPr bwMode="auto">
          <a:xfrm>
            <a:off x="6655572" y="5612435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4000" b="1" dirty="0">
                <a:solidFill>
                  <a:srgbClr val="99FF33"/>
                </a:solidFill>
              </a:rPr>
              <a:t>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3A4803B-B72F-4C93-A7F9-E78BA7326065}"/>
              </a:ext>
            </a:extLst>
          </p:cNvPr>
          <p:cNvSpPr/>
          <p:nvPr/>
        </p:nvSpPr>
        <p:spPr bwMode="auto">
          <a:xfrm>
            <a:off x="7991389" y="5589130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c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98F5821-D3DF-4220-92F5-208718C8F36D}"/>
              </a:ext>
            </a:extLst>
          </p:cNvPr>
          <p:cNvSpPr/>
          <p:nvPr/>
        </p:nvSpPr>
        <p:spPr bwMode="auto">
          <a:xfrm>
            <a:off x="9327206" y="5612435"/>
            <a:ext cx="914400" cy="914400"/>
          </a:xfrm>
          <a:prstGeom prst="ellipse">
            <a:avLst/>
          </a:prstGeom>
          <a:solidFill>
            <a:srgbClr val="7030A0"/>
          </a:solidFill>
          <a:scene3d>
            <a:camera prst="obliqueTopLef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>
                <a:solidFill>
                  <a:srgbClr val="99FF33"/>
                </a:solidFill>
              </a:rPr>
              <a:t>a</a:t>
            </a:r>
            <a:endParaRPr lang="en-IN" sz="4000" b="1" dirty="0">
              <a:solidFill>
                <a:srgbClr val="99FF33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BD64F8-9F9D-4EE1-81A4-476AE9FB8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3" y="2106613"/>
            <a:ext cx="18430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2. Visit Left Sub Tree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F9D38F-5F1B-4A41-95B7-B64DD4894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4416425"/>
            <a:ext cx="2214562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3. Left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4 Right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5. Print the Value: d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08DEA1-09CC-44D0-B501-24D9CCC40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325" y="2552700"/>
            <a:ext cx="1963738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6. Visit Right Sub Tree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A0647C-2095-4144-B185-FBB1CD82B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5675" y="4565650"/>
            <a:ext cx="2265363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7. Left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8. Right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9. Print the Value: e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455997-B480-4C70-9E83-DB6E5121F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313" y="1143000"/>
            <a:ext cx="2049462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11. Visit Right Sub Tree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41095D-34F0-47FC-9F21-FFF2DDF08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25" y="2314575"/>
            <a:ext cx="1943100" cy="306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12. Visit Left Sub Tree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8D85F7-09F3-4C30-A6BF-F1C26EFE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4513263"/>
            <a:ext cx="2363787" cy="738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13. Left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14. Right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15. Print the Value: f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6AC989-1247-4286-83EA-F9ADC96A8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9863" y="4630738"/>
            <a:ext cx="2363787" cy="738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16. Left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17. Right Sub Tree is NULL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18. Print the Value: g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A3F0A-DEA9-49CF-AC5D-4783C4558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25" y="1827213"/>
            <a:ext cx="2062163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15. Visit Right Sub Tree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5AA7E9-663C-43F4-94DA-90EC4327C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2060575"/>
            <a:ext cx="1944688" cy="306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10. Print the Value: b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D2D502-A8C9-4AD8-86C4-1224C1D16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6975" y="2243138"/>
            <a:ext cx="1935163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19. Print the Value: c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36801A-95AD-4997-B3C1-6FC3463DD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5075" y="1125538"/>
            <a:ext cx="1935163" cy="306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60066"/>
                </a:solidFill>
                <a:latin typeface="Arial" panose="020B0604020202020204" pitchFamily="34" charset="0"/>
              </a:rPr>
              <a:t>20. Print the Value: a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8087" name="Title 1">
            <a:extLst>
              <a:ext uri="{FF2B5EF4-FFF2-40B4-BE49-F238E27FC236}">
                <a16:creationId xmlns:a16="http://schemas.microsoft.com/office/drawing/2014/main" id="{B607E413-8A70-43E7-8F06-BB0D6EFBADB6}"/>
              </a:ext>
            </a:extLst>
          </p:cNvPr>
          <p:cNvSpPr txBox="1">
            <a:spLocks/>
          </p:cNvSpPr>
          <p:nvPr/>
        </p:nvSpPr>
        <p:spPr bwMode="auto">
          <a:xfrm>
            <a:off x="4471988" y="228600"/>
            <a:ext cx="74009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IN" altLang="en-US" sz="3600" b="1">
                <a:solidFill>
                  <a:srgbClr val="E00D50"/>
                </a:solidFill>
                <a:latin typeface="Raleway"/>
              </a:rPr>
              <a:t>POST ORDER TRAVERSAL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6" grpId="0" animBg="1"/>
      <p:bldP spid="56" grpId="1" animBg="1"/>
      <p:bldP spid="57" grpId="0" animBg="1"/>
      <p:bldP spid="57" grpId="1" animBg="1"/>
      <p:bldP spid="66" grpId="0" animBg="1"/>
      <p:bldP spid="6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F338371-39C0-4DB2-9AF8-828D97808D4C}"/>
              </a:ext>
            </a:extLst>
          </p:cNvPr>
          <p:cNvSpPr txBox="1">
            <a:spLocks/>
          </p:cNvSpPr>
          <p:nvPr/>
        </p:nvSpPr>
        <p:spPr>
          <a:xfrm>
            <a:off x="1981199" y="1276927"/>
            <a:ext cx="9111673" cy="452596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prstClr val="white"/>
                </a:solidFill>
              </a:rPr>
              <a:t>Trees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7600" dirty="0"/>
              <a:t>Tree and Binary Trees terminology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7600" dirty="0"/>
              <a:t>Properties of Binary trees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7600" dirty="0"/>
              <a:t>Implementation using Array and Linked list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7600" dirty="0"/>
              <a:t>Binary tree 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sz="7400" dirty="0"/>
              <a:t>ADT representations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sz="7400" dirty="0"/>
              <a:t>Recursive and Non Recursive Traversals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sz="7400" dirty="0"/>
              <a:t>Binary Search tree</a:t>
            </a:r>
          </a:p>
          <a:p>
            <a:pPr lvl="6">
              <a:defRPr/>
            </a:pPr>
            <a:r>
              <a:rPr lang="en-US" sz="7600" dirty="0"/>
              <a:t>Insertion </a:t>
            </a:r>
          </a:p>
          <a:p>
            <a:pPr lvl="6">
              <a:defRPr/>
            </a:pPr>
            <a:r>
              <a:rPr lang="en-US" sz="7600" dirty="0"/>
              <a:t>Deletion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24842-927B-4FD2-877A-8CA2D637576E}"/>
              </a:ext>
            </a:extLst>
          </p:cNvPr>
          <p:cNvSpPr txBox="1"/>
          <p:nvPr/>
        </p:nvSpPr>
        <p:spPr>
          <a:xfrm>
            <a:off x="4049713" y="347663"/>
            <a:ext cx="22907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TREES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0" name="Group 36">
            <a:extLst>
              <a:ext uri="{FF2B5EF4-FFF2-40B4-BE49-F238E27FC236}">
                <a16:creationId xmlns:a16="http://schemas.microsoft.com/office/drawing/2014/main" id="{EDEB90D8-1929-4516-BA19-74E8BBA119A0}"/>
              </a:ext>
            </a:extLst>
          </p:cNvPr>
          <p:cNvGrpSpPr>
            <a:grpSpLocks/>
          </p:cNvGrpSpPr>
          <p:nvPr/>
        </p:nvGrpSpPr>
        <p:grpSpPr bwMode="auto">
          <a:xfrm>
            <a:off x="2106613" y="1504950"/>
            <a:ext cx="5253037" cy="3719513"/>
            <a:chOff x="861942" y="1219256"/>
            <a:chExt cx="4704956" cy="452388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8F57069-9A80-4717-96ED-AE99B4842E45}"/>
                </a:ext>
              </a:extLst>
            </p:cNvPr>
            <p:cNvSpPr/>
            <p:nvPr/>
          </p:nvSpPr>
          <p:spPr bwMode="auto">
            <a:xfrm>
              <a:off x="2400402" y="2329472"/>
              <a:ext cx="914260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*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41A9CA8-63F5-4A40-B745-6303490B65AA}"/>
                </a:ext>
              </a:extLst>
            </p:cNvPr>
            <p:cNvSpPr/>
            <p:nvPr/>
          </p:nvSpPr>
          <p:spPr bwMode="auto">
            <a:xfrm>
              <a:off x="4651216" y="2265754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E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693F88-759D-478C-BD87-47760C218968}"/>
                </a:ext>
              </a:extLst>
            </p:cNvPr>
            <p:cNvSpPr/>
            <p:nvPr/>
          </p:nvSpPr>
          <p:spPr bwMode="auto">
            <a:xfrm>
              <a:off x="1643969" y="3524641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*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288D38-3ADA-4FD5-988D-858F2C347CCE}"/>
                </a:ext>
              </a:extLst>
            </p:cNvPr>
            <p:cNvSpPr/>
            <p:nvPr/>
          </p:nvSpPr>
          <p:spPr bwMode="auto">
            <a:xfrm>
              <a:off x="3441208" y="3547811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2FDE00-0633-45D0-8563-D84C066A73C8}"/>
                </a:ext>
              </a:extLst>
            </p:cNvPr>
            <p:cNvSpPr/>
            <p:nvPr/>
          </p:nvSpPr>
          <p:spPr bwMode="auto">
            <a:xfrm>
              <a:off x="861942" y="4750705"/>
              <a:ext cx="911416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/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C93A1A-1A0C-4831-A5DD-60F6C5F2DCCD}"/>
                </a:ext>
              </a:extLst>
            </p:cNvPr>
            <p:cNvSpPr/>
            <p:nvPr/>
          </p:nvSpPr>
          <p:spPr bwMode="auto">
            <a:xfrm>
              <a:off x="2652072" y="4827938"/>
              <a:ext cx="915682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C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266F8E-440E-42A4-8BCE-071FE5A48AF4}"/>
                </a:ext>
              </a:extLst>
            </p:cNvPr>
            <p:cNvCxnSpPr>
              <a:stCxn id="3" idx="3"/>
              <a:endCxn id="5" idx="0"/>
            </p:cNvCxnSpPr>
            <p:nvPr/>
          </p:nvCxnSpPr>
          <p:spPr bwMode="auto">
            <a:xfrm flipH="1">
              <a:off x="2100387" y="3109518"/>
              <a:ext cx="433670" cy="41512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5FB557-BB36-40B9-B365-5382A108490C}"/>
                </a:ext>
              </a:extLst>
            </p:cNvPr>
            <p:cNvCxnSpPr>
              <a:cxnSpLocks/>
              <a:stCxn id="3" idx="5"/>
              <a:endCxn id="6" idx="1"/>
            </p:cNvCxnSpPr>
            <p:nvPr/>
          </p:nvCxnSpPr>
          <p:spPr bwMode="auto">
            <a:xfrm>
              <a:off x="3181006" y="3109518"/>
              <a:ext cx="393857" cy="571519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E941CA4-D37C-499F-BDDE-550B98B23246}"/>
                </a:ext>
              </a:extLst>
            </p:cNvPr>
            <p:cNvCxnSpPr>
              <a:cxnSpLocks/>
              <a:stCxn id="5" idx="3"/>
              <a:endCxn id="7" idx="0"/>
            </p:cNvCxnSpPr>
            <p:nvPr/>
          </p:nvCxnSpPr>
          <p:spPr bwMode="auto">
            <a:xfrm flipH="1">
              <a:off x="1316939" y="4306619"/>
              <a:ext cx="460685" cy="444086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321629-2C3D-470A-B9A2-2C71C9B32EFF}"/>
                </a:ext>
              </a:extLst>
            </p:cNvPr>
            <p:cNvCxnSpPr>
              <a:cxnSpLocks/>
              <a:stCxn id="5" idx="5"/>
              <a:endCxn id="8" idx="1"/>
            </p:cNvCxnSpPr>
            <p:nvPr/>
          </p:nvCxnSpPr>
          <p:spPr bwMode="auto">
            <a:xfrm>
              <a:off x="2421729" y="4306619"/>
              <a:ext cx="363998" cy="656475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813D65-ED8D-4E0F-8969-9A4470C4B7A0}"/>
                </a:ext>
              </a:extLst>
            </p:cNvPr>
            <p:cNvSpPr/>
            <p:nvPr/>
          </p:nvSpPr>
          <p:spPr bwMode="auto">
            <a:xfrm>
              <a:off x="3567754" y="1219256"/>
              <a:ext cx="914261" cy="9152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+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0049945-B46B-4EBF-A733-D8F9BC5EF2CA}"/>
                </a:ext>
              </a:extLst>
            </p:cNvPr>
            <p:cNvCxnSpPr>
              <a:stCxn id="13" idx="3"/>
              <a:endCxn id="3" idx="7"/>
            </p:cNvCxnSpPr>
            <p:nvPr/>
          </p:nvCxnSpPr>
          <p:spPr>
            <a:xfrm flipH="1">
              <a:off x="3181006" y="1999303"/>
              <a:ext cx="520403" cy="4653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4920F9-5797-439D-A796-912F493280EB}"/>
                </a:ext>
              </a:extLst>
            </p:cNvPr>
            <p:cNvCxnSpPr>
              <a:stCxn id="13" idx="5"/>
              <a:endCxn id="4" idx="1"/>
            </p:cNvCxnSpPr>
            <p:nvPr/>
          </p:nvCxnSpPr>
          <p:spPr>
            <a:xfrm>
              <a:off x="4348359" y="1999303"/>
              <a:ext cx="436513" cy="4016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AC5484-77F5-47F9-93C3-2CCB5F04F477}"/>
              </a:ext>
            </a:extLst>
          </p:cNvPr>
          <p:cNvSpPr txBox="1"/>
          <p:nvPr/>
        </p:nvSpPr>
        <p:spPr>
          <a:xfrm>
            <a:off x="7150100" y="5224463"/>
            <a:ext cx="4667250" cy="64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sz="36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A  B  / C  * D  * E +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692247-CEBA-49E3-B862-1D3E0F49EE82}"/>
              </a:ext>
            </a:extLst>
          </p:cNvPr>
          <p:cNvSpPr/>
          <p:nvPr/>
        </p:nvSpPr>
        <p:spPr bwMode="auto">
          <a:xfrm>
            <a:off x="1390650" y="5495925"/>
            <a:ext cx="1019175" cy="7508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DF90C5-AD03-462C-A8A5-8E28C516FCF1}"/>
              </a:ext>
            </a:extLst>
          </p:cNvPr>
          <p:cNvSpPr/>
          <p:nvPr/>
        </p:nvSpPr>
        <p:spPr bwMode="auto">
          <a:xfrm>
            <a:off x="2735263" y="5568950"/>
            <a:ext cx="1020762" cy="7381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IN" sz="2000" b="1" dirty="0">
                <a:solidFill>
                  <a:srgbClr val="FFFF00"/>
                </a:solidFill>
              </a:rPr>
              <a:t>B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745FA2-6DA7-4F78-83A0-9F89ECC8C960}"/>
              </a:ext>
            </a:extLst>
          </p:cNvPr>
          <p:cNvCxnSpPr>
            <a:cxnSpLocks/>
          </p:cNvCxnSpPr>
          <p:nvPr/>
        </p:nvCxnSpPr>
        <p:spPr bwMode="auto">
          <a:xfrm flipH="1">
            <a:off x="2058988" y="5094288"/>
            <a:ext cx="396875" cy="46513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AFCAF3-FE2D-4CA9-A472-4ED6A56165E1}"/>
              </a:ext>
            </a:extLst>
          </p:cNvPr>
          <p:cNvCxnSpPr>
            <a:cxnSpLocks/>
          </p:cNvCxnSpPr>
          <p:nvPr/>
        </p:nvCxnSpPr>
        <p:spPr bwMode="auto">
          <a:xfrm>
            <a:off x="2955925" y="5116513"/>
            <a:ext cx="173038" cy="484187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F19217C-1CBD-4A8F-B15F-06899ABBC15B}"/>
              </a:ext>
            </a:extLst>
          </p:cNvPr>
          <p:cNvSpPr txBox="1"/>
          <p:nvPr/>
        </p:nvSpPr>
        <p:spPr>
          <a:xfrm>
            <a:off x="1562100" y="203200"/>
            <a:ext cx="10093325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</a:t>
            </a:r>
            <a:r>
              <a:rPr lang="en-US" sz="3200" b="1" dirty="0">
                <a:latin typeface="Open Sans"/>
              </a:rPr>
              <a:t>Post-Order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- Root)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6A2F81-08C3-4D3F-9204-41FCD067B750}"/>
              </a:ext>
            </a:extLst>
          </p:cNvPr>
          <p:cNvSpPr txBox="1"/>
          <p:nvPr/>
        </p:nvSpPr>
        <p:spPr>
          <a:xfrm>
            <a:off x="1562100" y="203200"/>
            <a:ext cx="10629900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r>
              <a:rPr lang="en-US" sz="3200" b="1" dirty="0">
                <a:latin typeface="Open Sans"/>
              </a:rPr>
              <a:t>Post-Order Traversal (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- Root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90115" name="Picture 4">
            <a:extLst>
              <a:ext uri="{FF2B5EF4-FFF2-40B4-BE49-F238E27FC236}">
                <a16:creationId xmlns:a16="http://schemas.microsoft.com/office/drawing/2014/main" id="{BF3FFFF6-7FAB-42B2-8A9A-A7967B16E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597025"/>
            <a:ext cx="5335587" cy="45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C79E9B-2EAF-4E8C-A6D2-527A1DD18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3549650"/>
            <a:ext cx="634365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8000"/>
                </a:solidFill>
                <a:latin typeface="Open Sans"/>
              </a:rPr>
              <a:t>Post-Order Traversal for above example of binary tree is :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br>
              <a:rPr lang="en-US" altLang="en-US" sz="1800">
                <a:latin typeface="Arial" panose="020B0604020202020204" pitchFamily="34" charset="0"/>
              </a:rPr>
            </a:br>
            <a:r>
              <a:rPr lang="pt-BR" altLang="en-US" sz="3200" b="1">
                <a:latin typeface="Arial" panose="020B0604020202020204" pitchFamily="34" charset="0"/>
              </a:rPr>
              <a:t>I - J - D - F - B - K - G - H - C - A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srgbClr val="333333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8D32E7-98CF-4B88-A055-1DA03A6DB85A}"/>
              </a:ext>
            </a:extLst>
          </p:cNvPr>
          <p:cNvSpPr txBox="1"/>
          <p:nvPr/>
        </p:nvSpPr>
        <p:spPr>
          <a:xfrm>
            <a:off x="1288740" y="1738678"/>
            <a:ext cx="4696287" cy="4801314"/>
          </a:xfrm>
          <a:prstGeom prst="rect">
            <a:avLst/>
          </a:prstGeom>
          <a:solidFill>
            <a:srgbClr val="FF66CC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POSTORDER USING RECURSIVE: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POSTORDER(ROOT)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 = ROOT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temp = NULL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Return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if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left(temp) ≠ NULL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POSTORDER(left(temp))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if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right(temp) ≠ NULL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POSTORDER(right(temp))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if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(temp)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POSTORDER 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FA4450-C352-4817-A8B8-E38C3B99F6C4}"/>
              </a:ext>
            </a:extLst>
          </p:cNvPr>
          <p:cNvGrpSpPr/>
          <p:nvPr/>
        </p:nvGrpSpPr>
        <p:grpSpPr>
          <a:xfrm>
            <a:off x="7188498" y="2987894"/>
            <a:ext cx="3161193" cy="2302881"/>
            <a:chOff x="7619258" y="1376039"/>
            <a:chExt cx="3161193" cy="230288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32E55C4-C7DD-484D-B4E2-F81D650A79EB}"/>
                </a:ext>
              </a:extLst>
            </p:cNvPr>
            <p:cNvSpPr/>
            <p:nvPr/>
          </p:nvSpPr>
          <p:spPr>
            <a:xfrm>
              <a:off x="9144000" y="1376039"/>
              <a:ext cx="665826" cy="61255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BA1DAD-4463-45A8-84DF-1EC43C7D2B56}"/>
                </a:ext>
              </a:extLst>
            </p:cNvPr>
            <p:cNvSpPr/>
            <p:nvPr/>
          </p:nvSpPr>
          <p:spPr>
            <a:xfrm>
              <a:off x="8285084" y="2167631"/>
              <a:ext cx="665826" cy="61255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942CBCE-F38A-48B1-ACA1-2CA23A439E84}"/>
                </a:ext>
              </a:extLst>
            </p:cNvPr>
            <p:cNvSpPr/>
            <p:nvPr/>
          </p:nvSpPr>
          <p:spPr>
            <a:xfrm>
              <a:off x="10114625" y="2167630"/>
              <a:ext cx="665826" cy="61255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BF0747F-63C3-4B9C-9899-E0D2B7D50D97}"/>
                </a:ext>
              </a:extLst>
            </p:cNvPr>
            <p:cNvSpPr/>
            <p:nvPr/>
          </p:nvSpPr>
          <p:spPr>
            <a:xfrm>
              <a:off x="9692936" y="3050085"/>
              <a:ext cx="665826" cy="61255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2B535A-E766-4B9D-8261-77CC5F290321}"/>
                </a:ext>
              </a:extLst>
            </p:cNvPr>
            <p:cNvSpPr/>
            <p:nvPr/>
          </p:nvSpPr>
          <p:spPr>
            <a:xfrm>
              <a:off x="8762260" y="3066361"/>
              <a:ext cx="665826" cy="61255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2DF5B7-707E-4082-A092-1E60915D19A9}"/>
                </a:ext>
              </a:extLst>
            </p:cNvPr>
            <p:cNvSpPr/>
            <p:nvPr/>
          </p:nvSpPr>
          <p:spPr>
            <a:xfrm>
              <a:off x="7619258" y="3050084"/>
              <a:ext cx="665826" cy="61255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F0799A-A8A5-45AE-99AC-584E3B656E4B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8617997" y="1682319"/>
              <a:ext cx="526003" cy="485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E18F01-ACAF-487B-AFF7-3E29DF3F8E22}"/>
                </a:ext>
              </a:extLst>
            </p:cNvPr>
            <p:cNvCxnSpPr>
              <a:stCxn id="5" idx="6"/>
              <a:endCxn id="7" idx="0"/>
            </p:cNvCxnSpPr>
            <p:nvPr/>
          </p:nvCxnSpPr>
          <p:spPr>
            <a:xfrm>
              <a:off x="9809826" y="1682319"/>
              <a:ext cx="637712" cy="485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1DCFB3-0E82-4D49-9373-80F1D9260F2C}"/>
                </a:ext>
              </a:extLst>
            </p:cNvPr>
            <p:cNvCxnSpPr>
              <a:stCxn id="6" idx="3"/>
              <a:endCxn id="10" idx="0"/>
            </p:cNvCxnSpPr>
            <p:nvPr/>
          </p:nvCxnSpPr>
          <p:spPr>
            <a:xfrm flipH="1">
              <a:off x="7952171" y="2690483"/>
              <a:ext cx="430421" cy="359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A3F35F1-F7CD-495B-A4CD-80C3CA44B16B}"/>
                </a:ext>
              </a:extLst>
            </p:cNvPr>
            <p:cNvCxnSpPr>
              <a:stCxn id="6" idx="5"/>
              <a:endCxn id="9" idx="7"/>
            </p:cNvCxnSpPr>
            <p:nvPr/>
          </p:nvCxnSpPr>
          <p:spPr>
            <a:xfrm>
              <a:off x="8853402" y="2690483"/>
              <a:ext cx="477176" cy="465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54768F-4DA0-48B0-A359-739BD484AE71}"/>
                </a:ext>
              </a:extLst>
            </p:cNvPr>
            <p:cNvCxnSpPr>
              <a:stCxn id="7" idx="3"/>
              <a:endCxn id="8" idx="0"/>
            </p:cNvCxnSpPr>
            <p:nvPr/>
          </p:nvCxnSpPr>
          <p:spPr>
            <a:xfrm flipH="1">
              <a:off x="10025849" y="2690482"/>
              <a:ext cx="186284" cy="359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05221C-38F9-4E0F-955C-366C0447F45A}"/>
              </a:ext>
            </a:extLst>
          </p:cNvPr>
          <p:cNvSpPr txBox="1"/>
          <p:nvPr/>
        </p:nvSpPr>
        <p:spPr>
          <a:xfrm>
            <a:off x="5957569" y="570473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-&gt; T -&gt; Q -&gt; U -&gt; R -&gt; 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95D6FB-A1A1-48EF-BB74-F5E5DAE0CA0D}"/>
              </a:ext>
            </a:extLst>
          </p:cNvPr>
          <p:cNvSpPr txBox="1"/>
          <p:nvPr/>
        </p:nvSpPr>
        <p:spPr>
          <a:xfrm>
            <a:off x="1364201" y="13490"/>
            <a:ext cx="10629900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r>
              <a:rPr lang="en-US" sz="3200" b="1" dirty="0">
                <a:latin typeface="Open Sans"/>
              </a:rPr>
              <a:t>Post-Order Traversal (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- Root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3689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>
            <a:extLst>
              <a:ext uri="{FF2B5EF4-FFF2-40B4-BE49-F238E27FC236}">
                <a16:creationId xmlns:a16="http://schemas.microsoft.com/office/drawing/2014/main" id="{1391DE67-86C9-4D34-89E5-E1861D716BBE}"/>
              </a:ext>
            </a:extLst>
          </p:cNvPr>
          <p:cNvGrpSpPr>
            <a:grpSpLocks/>
          </p:cNvGrpSpPr>
          <p:nvPr/>
        </p:nvGrpSpPr>
        <p:grpSpPr bwMode="auto">
          <a:xfrm>
            <a:off x="9899374" y="202973"/>
            <a:ext cx="2121176" cy="2303462"/>
            <a:chOff x="7619258" y="1376039"/>
            <a:chExt cx="3161193" cy="230288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03DA34F-7F65-49F3-848D-641FA40BCDFE}"/>
                </a:ext>
              </a:extLst>
            </p:cNvPr>
            <p:cNvSpPr/>
            <p:nvPr/>
          </p:nvSpPr>
          <p:spPr>
            <a:xfrm>
              <a:off x="9143490" y="1376039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FD283D2-0675-4F9E-B480-34C38018A506}"/>
                </a:ext>
              </a:extLst>
            </p:cNvPr>
            <p:cNvSpPr/>
            <p:nvPr/>
          </p:nvSpPr>
          <p:spPr>
            <a:xfrm>
              <a:off x="8284521" y="2168001"/>
              <a:ext cx="666851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051CD0-D2CE-4F0D-9BFF-C90402B52AF4}"/>
                </a:ext>
              </a:extLst>
            </p:cNvPr>
            <p:cNvSpPr/>
            <p:nvPr/>
          </p:nvSpPr>
          <p:spPr>
            <a:xfrm>
              <a:off x="10115188" y="2168001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E540790-BD7A-43C2-8B01-493DA37BAB29}"/>
                </a:ext>
              </a:extLst>
            </p:cNvPr>
            <p:cNvSpPr/>
            <p:nvPr/>
          </p:nvSpPr>
          <p:spPr>
            <a:xfrm>
              <a:off x="9692849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T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B26E3A-C031-4D49-97C0-BFCD8E772A0F}"/>
                </a:ext>
              </a:extLst>
            </p:cNvPr>
            <p:cNvSpPr/>
            <p:nvPr/>
          </p:nvSpPr>
          <p:spPr>
            <a:xfrm>
              <a:off x="8762432" y="3066300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EA8785-6B84-4B8B-8E9F-862E95F4E8BF}"/>
                </a:ext>
              </a:extLst>
            </p:cNvPr>
            <p:cNvSpPr/>
            <p:nvPr/>
          </p:nvSpPr>
          <p:spPr>
            <a:xfrm>
              <a:off x="7619258" y="3050429"/>
              <a:ext cx="665263" cy="61262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6B10F9-6991-4A56-897B-1CECC443308F}"/>
                </a:ext>
              </a:extLst>
            </p:cNvPr>
            <p:cNvCxnSpPr>
              <a:stCxn id="3" idx="2"/>
              <a:endCxn id="4" idx="0"/>
            </p:cNvCxnSpPr>
            <p:nvPr/>
          </p:nvCxnSpPr>
          <p:spPr>
            <a:xfrm flipH="1">
              <a:off x="8617947" y="1682349"/>
              <a:ext cx="525543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06CACB-D669-43AE-B60C-45EF8A6C0D7C}"/>
                </a:ext>
              </a:extLst>
            </p:cNvPr>
            <p:cNvCxnSpPr>
              <a:stCxn id="3" idx="6"/>
              <a:endCxn id="5" idx="0"/>
            </p:cNvCxnSpPr>
            <p:nvPr/>
          </p:nvCxnSpPr>
          <p:spPr>
            <a:xfrm>
              <a:off x="9810341" y="1682349"/>
              <a:ext cx="636684" cy="48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CA330C-C8EE-4D4E-8FA4-6826668C17F0}"/>
                </a:ext>
              </a:extLst>
            </p:cNvPr>
            <p:cNvCxnSpPr>
              <a:stCxn id="4" idx="3"/>
              <a:endCxn id="8" idx="0"/>
            </p:cNvCxnSpPr>
            <p:nvPr/>
          </p:nvCxnSpPr>
          <p:spPr>
            <a:xfrm flipH="1">
              <a:off x="7952684" y="2690157"/>
              <a:ext cx="430277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47871E5-341B-4B65-8CD0-9485CFEC3BED}"/>
                </a:ext>
              </a:extLst>
            </p:cNvPr>
            <p:cNvCxnSpPr>
              <a:stCxn id="4" idx="5"/>
              <a:endCxn id="7" idx="7"/>
            </p:cNvCxnSpPr>
            <p:nvPr/>
          </p:nvCxnSpPr>
          <p:spPr>
            <a:xfrm>
              <a:off x="8852933" y="2690157"/>
              <a:ext cx="477911" cy="466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24D965-CEF4-4C62-B32B-6C6D22E7F6B4}"/>
                </a:ext>
              </a:extLst>
            </p:cNvPr>
            <p:cNvCxnSpPr>
              <a:stCxn id="5" idx="3"/>
              <a:endCxn id="6" idx="0"/>
            </p:cNvCxnSpPr>
            <p:nvPr/>
          </p:nvCxnSpPr>
          <p:spPr>
            <a:xfrm flipH="1">
              <a:off x="10026274" y="2690157"/>
              <a:ext cx="185765" cy="360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C818A38-C0C9-46E4-AFE5-2F9815B42004}"/>
              </a:ext>
            </a:extLst>
          </p:cNvPr>
          <p:cNvSpPr txBox="1"/>
          <p:nvPr/>
        </p:nvSpPr>
        <p:spPr>
          <a:xfrm>
            <a:off x="1188545" y="105013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/>
              <a:t>Postorder</a:t>
            </a:r>
            <a:r>
              <a:rPr lang="en-US" sz="1400" b="1" dirty="0"/>
              <a:t>(P)</a:t>
            </a:r>
          </a:p>
          <a:p>
            <a:r>
              <a:rPr lang="en-US" sz="1400" dirty="0"/>
              <a:t>Temp = P </a:t>
            </a:r>
          </a:p>
          <a:p>
            <a:r>
              <a:rPr lang="en-US" sz="1400" dirty="0"/>
              <a:t>P != Null</a:t>
            </a:r>
          </a:p>
          <a:p>
            <a:endParaRPr lang="en-US" sz="1400" dirty="0"/>
          </a:p>
          <a:p>
            <a:r>
              <a:rPr lang="en-US" sz="1400" dirty="0"/>
              <a:t>If Left (P) != Null    </a:t>
            </a:r>
            <a:r>
              <a:rPr lang="en-US" sz="1400" b="1" dirty="0">
                <a:solidFill>
                  <a:srgbClr val="C00000"/>
                </a:solidFill>
              </a:rPr>
              <a:t>// Left(P) = Q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Postorder</a:t>
            </a:r>
            <a:r>
              <a:rPr lang="en-US" sz="1400" dirty="0"/>
              <a:t> (Q)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</a:rPr>
              <a:t>If  Right(P)!= Null   </a:t>
            </a:r>
            <a:r>
              <a:rPr lang="en-US" sz="1400" b="1" dirty="0">
                <a:solidFill>
                  <a:srgbClr val="C00000"/>
                </a:solidFill>
              </a:rPr>
              <a:t>//Right(P) = R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Postorder</a:t>
            </a:r>
            <a:r>
              <a:rPr lang="en-US" sz="1400" dirty="0"/>
              <a:t>(R)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Print Temp     </a:t>
            </a:r>
            <a:r>
              <a:rPr lang="en-US" sz="1400" b="1" dirty="0">
                <a:solidFill>
                  <a:srgbClr val="C00000"/>
                </a:solidFill>
              </a:rPr>
              <a:t>// P</a:t>
            </a:r>
          </a:p>
          <a:p>
            <a:endParaRPr lang="en-US" sz="1400" dirty="0"/>
          </a:p>
          <a:p>
            <a:r>
              <a:rPr lang="en-US" sz="1400" dirty="0"/>
              <a:t>End </a:t>
            </a:r>
            <a:r>
              <a:rPr lang="en-US" sz="1400" dirty="0" err="1"/>
              <a:t>Postorder</a:t>
            </a:r>
            <a:r>
              <a:rPr lang="en-US" sz="1400" dirty="0"/>
              <a:t>(P) 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2AA40C-5CE5-423F-B0D7-58CE2DDC5D8A}"/>
              </a:ext>
            </a:extLst>
          </p:cNvPr>
          <p:cNvSpPr/>
          <p:nvPr/>
        </p:nvSpPr>
        <p:spPr>
          <a:xfrm>
            <a:off x="2500243" y="175837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E6D9D4-FDA5-4BD4-B22B-EF32C81A0344}"/>
              </a:ext>
            </a:extLst>
          </p:cNvPr>
          <p:cNvSpPr txBox="1"/>
          <p:nvPr/>
        </p:nvSpPr>
        <p:spPr>
          <a:xfrm>
            <a:off x="3967018" y="88791"/>
            <a:ext cx="2600553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 err="1"/>
              <a:t>Postorder</a:t>
            </a:r>
            <a:r>
              <a:rPr lang="en-US" dirty="0"/>
              <a:t>(Q)</a:t>
            </a:r>
          </a:p>
          <a:p>
            <a:r>
              <a:rPr lang="en-US" b="0" dirty="0"/>
              <a:t>Temp = Q</a:t>
            </a:r>
          </a:p>
          <a:p>
            <a:r>
              <a:rPr lang="en-US" b="0" dirty="0"/>
              <a:t>Q != Null</a:t>
            </a:r>
          </a:p>
          <a:p>
            <a:endParaRPr lang="en-US" b="0" dirty="0"/>
          </a:p>
          <a:p>
            <a:r>
              <a:rPr lang="en-US" b="0" dirty="0"/>
              <a:t>If Left (Q) != Null    </a:t>
            </a:r>
            <a:r>
              <a:rPr lang="en-US" dirty="0">
                <a:solidFill>
                  <a:srgbClr val="C00000"/>
                </a:solidFill>
              </a:rPr>
              <a:t>// Left(Q) = S</a:t>
            </a:r>
          </a:p>
          <a:p>
            <a:r>
              <a:rPr lang="en-US" b="0" dirty="0"/>
              <a:t>       </a:t>
            </a:r>
            <a:r>
              <a:rPr lang="en-US" b="0" dirty="0" err="1"/>
              <a:t>Postorder</a:t>
            </a:r>
            <a:r>
              <a:rPr lang="en-US" b="0" dirty="0"/>
              <a:t>(S)</a:t>
            </a:r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If  Right(Q)!= Null   </a:t>
            </a:r>
            <a:r>
              <a:rPr lang="en-US" dirty="0">
                <a:solidFill>
                  <a:srgbClr val="C00000"/>
                </a:solidFill>
              </a:rPr>
              <a:t>//Right(Q) = T</a:t>
            </a:r>
          </a:p>
          <a:p>
            <a:r>
              <a:rPr lang="en-US" b="0" dirty="0"/>
              <a:t>       </a:t>
            </a:r>
            <a:r>
              <a:rPr lang="en-US" b="0" dirty="0" err="1">
                <a:solidFill>
                  <a:prstClr val="black"/>
                </a:solidFill>
              </a:rPr>
              <a:t>Post</a:t>
            </a:r>
            <a:r>
              <a:rPr lang="en-US" b="0" dirty="0" err="1"/>
              <a:t>order</a:t>
            </a:r>
            <a:r>
              <a:rPr lang="en-US" b="0" dirty="0"/>
              <a:t>(T)</a:t>
            </a:r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Q</a:t>
            </a:r>
          </a:p>
          <a:p>
            <a:endParaRPr lang="en-US" b="0" dirty="0"/>
          </a:p>
          <a:p>
            <a:r>
              <a:rPr lang="en-US" b="0" dirty="0"/>
              <a:t>End </a:t>
            </a:r>
            <a:r>
              <a:rPr lang="en-US" b="0" dirty="0" err="1">
                <a:solidFill>
                  <a:prstClr val="black"/>
                </a:solidFill>
              </a:rPr>
              <a:t>Post</a:t>
            </a:r>
            <a:r>
              <a:rPr lang="en-US" b="0" dirty="0" err="1"/>
              <a:t>order</a:t>
            </a:r>
            <a:r>
              <a:rPr lang="en-US" b="0" dirty="0"/>
              <a:t>(Q) 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6D8850-291E-4ECB-B103-70DB69561B28}"/>
              </a:ext>
            </a:extLst>
          </p:cNvPr>
          <p:cNvSpPr/>
          <p:nvPr/>
        </p:nvSpPr>
        <p:spPr>
          <a:xfrm>
            <a:off x="5879306" y="191032"/>
            <a:ext cx="433388" cy="4653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663189-578C-4EB6-AAFE-F145F48C749E}"/>
              </a:ext>
            </a:extLst>
          </p:cNvPr>
          <p:cNvSpPr txBox="1"/>
          <p:nvPr/>
        </p:nvSpPr>
        <p:spPr>
          <a:xfrm>
            <a:off x="6789270" y="105013"/>
            <a:ext cx="2808253" cy="3385542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/>
              <a:t>Postorder</a:t>
            </a:r>
            <a:r>
              <a:rPr lang="en-US" sz="1400" b="1" dirty="0"/>
              <a:t>(S)</a:t>
            </a:r>
          </a:p>
          <a:p>
            <a:r>
              <a:rPr lang="en-US" sz="1400" dirty="0"/>
              <a:t>Temp = S</a:t>
            </a:r>
          </a:p>
          <a:p>
            <a:r>
              <a:rPr lang="en-US" sz="1400" dirty="0"/>
              <a:t>S != Null</a:t>
            </a:r>
          </a:p>
          <a:p>
            <a:endParaRPr lang="en-US" sz="1400" dirty="0"/>
          </a:p>
          <a:p>
            <a:r>
              <a:rPr lang="en-US" sz="1400" dirty="0"/>
              <a:t>If Left (S) != Null    </a:t>
            </a:r>
            <a:r>
              <a:rPr lang="en-US" sz="1400" b="1" dirty="0">
                <a:solidFill>
                  <a:srgbClr val="C00000"/>
                </a:solidFill>
              </a:rPr>
              <a:t>// Left(S) = NULL</a:t>
            </a:r>
          </a:p>
          <a:p>
            <a:r>
              <a:rPr lang="en-US" sz="1400" dirty="0"/>
              <a:t>     </a:t>
            </a:r>
            <a:r>
              <a:rPr lang="en-US" sz="1400" dirty="0" err="1">
                <a:solidFill>
                  <a:prstClr val="black"/>
                </a:solidFill>
              </a:rPr>
              <a:t>Post</a:t>
            </a:r>
            <a:r>
              <a:rPr lang="en-US" sz="1400" dirty="0" err="1"/>
              <a:t>order</a:t>
            </a:r>
            <a:r>
              <a:rPr lang="en-US" sz="1400" dirty="0"/>
              <a:t>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</a:rPr>
              <a:t>If  Right(S)!= Null   </a:t>
            </a:r>
            <a:r>
              <a:rPr lang="en-US" sz="1400" b="1" dirty="0">
                <a:solidFill>
                  <a:srgbClr val="C00000"/>
                </a:solidFill>
              </a:rPr>
              <a:t>//Right(S) = NULL</a:t>
            </a:r>
          </a:p>
          <a:p>
            <a:r>
              <a:rPr lang="en-US" sz="1400" dirty="0"/>
              <a:t>        </a:t>
            </a:r>
            <a:r>
              <a:rPr lang="en-US" sz="1400" dirty="0" err="1">
                <a:solidFill>
                  <a:prstClr val="black"/>
                </a:solidFill>
              </a:rPr>
              <a:t>Post</a:t>
            </a:r>
            <a:r>
              <a:rPr lang="en-US" sz="1400" dirty="0" err="1"/>
              <a:t>order</a:t>
            </a:r>
            <a:r>
              <a:rPr lang="en-US" sz="1400" dirty="0"/>
              <a:t>()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S</a:t>
            </a:r>
          </a:p>
          <a:p>
            <a:endParaRPr lang="en-US" sz="1400" dirty="0"/>
          </a:p>
          <a:p>
            <a:r>
              <a:rPr lang="en-US" sz="1400" dirty="0"/>
              <a:t>End </a:t>
            </a:r>
            <a:r>
              <a:rPr lang="en-US" sz="1400" dirty="0" err="1"/>
              <a:t>Postorder</a:t>
            </a:r>
            <a:r>
              <a:rPr lang="en-US" sz="1400" dirty="0"/>
              <a:t>(S)</a:t>
            </a:r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39875E-9CA6-4F41-BCFA-E4E531BE0F67}"/>
              </a:ext>
            </a:extLst>
          </p:cNvPr>
          <p:cNvSpPr/>
          <p:nvPr/>
        </p:nvSpPr>
        <p:spPr>
          <a:xfrm>
            <a:off x="8263959" y="180679"/>
            <a:ext cx="431800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7B3529-75F8-401F-83B7-AC02CF73B055}"/>
              </a:ext>
            </a:extLst>
          </p:cNvPr>
          <p:cNvSpPr txBox="1"/>
          <p:nvPr/>
        </p:nvSpPr>
        <p:spPr>
          <a:xfrm>
            <a:off x="159027" y="3534013"/>
            <a:ext cx="2773016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/>
              <a:t>Postorder</a:t>
            </a:r>
            <a:r>
              <a:rPr lang="en-US" sz="1400" b="1" dirty="0"/>
              <a:t>(T)</a:t>
            </a:r>
          </a:p>
          <a:p>
            <a:r>
              <a:rPr lang="en-US" sz="1400" dirty="0"/>
              <a:t>Temp = T</a:t>
            </a:r>
          </a:p>
          <a:p>
            <a:r>
              <a:rPr lang="en-US" sz="1400" dirty="0"/>
              <a:t>T != Null</a:t>
            </a:r>
          </a:p>
          <a:p>
            <a:endParaRPr lang="en-US" sz="1400" dirty="0"/>
          </a:p>
          <a:p>
            <a:r>
              <a:rPr lang="en-US" sz="1400" dirty="0"/>
              <a:t>If Left (T) != Null   </a:t>
            </a:r>
            <a:r>
              <a:rPr lang="en-US" sz="1400" b="1" dirty="0">
                <a:solidFill>
                  <a:srgbClr val="C00000"/>
                </a:solidFill>
              </a:rPr>
              <a:t>// Left(T) = NULL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Postorder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r>
              <a:rPr lang="en-US" sz="1400" dirty="0"/>
              <a:t>End if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If  Right(T)!= Null  </a:t>
            </a:r>
            <a:r>
              <a:rPr lang="en-US" sz="1400" b="1" dirty="0">
                <a:solidFill>
                  <a:srgbClr val="C00000"/>
                </a:solidFill>
              </a:rPr>
              <a:t>//Right(T) = NULL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Postorder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T</a:t>
            </a:r>
          </a:p>
          <a:p>
            <a:endParaRPr lang="en-US" sz="1400" dirty="0"/>
          </a:p>
          <a:p>
            <a:r>
              <a:rPr lang="en-US" sz="1400" dirty="0"/>
              <a:t>End </a:t>
            </a:r>
            <a:r>
              <a:rPr lang="en-US" sz="1400" dirty="0" err="1"/>
              <a:t>Postorder</a:t>
            </a:r>
            <a:r>
              <a:rPr lang="en-US" sz="1400" dirty="0"/>
              <a:t>(T)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BC0885-9B71-4AEC-BCE4-9179767D8874}"/>
              </a:ext>
            </a:extLst>
          </p:cNvPr>
          <p:cNvSpPr/>
          <p:nvPr/>
        </p:nvSpPr>
        <p:spPr>
          <a:xfrm>
            <a:off x="1953039" y="3612322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EA87E6-B51E-4614-9EFE-9029A00FAB92}"/>
              </a:ext>
            </a:extLst>
          </p:cNvPr>
          <p:cNvSpPr txBox="1"/>
          <p:nvPr/>
        </p:nvSpPr>
        <p:spPr>
          <a:xfrm>
            <a:off x="3184178" y="3543742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 err="1"/>
              <a:t>Postorder</a:t>
            </a:r>
            <a:r>
              <a:rPr lang="en-US" dirty="0"/>
              <a:t>(R)</a:t>
            </a:r>
          </a:p>
          <a:p>
            <a:r>
              <a:rPr lang="en-US" b="0" dirty="0"/>
              <a:t>Temp = R</a:t>
            </a:r>
          </a:p>
          <a:p>
            <a:r>
              <a:rPr lang="en-US" b="0" dirty="0"/>
              <a:t>R != Null</a:t>
            </a:r>
          </a:p>
          <a:p>
            <a:endParaRPr lang="en-US" b="0" dirty="0"/>
          </a:p>
          <a:p>
            <a:r>
              <a:rPr lang="en-US" b="0" dirty="0"/>
              <a:t>If Left (R) != Null    </a:t>
            </a:r>
            <a:r>
              <a:rPr lang="en-US" dirty="0">
                <a:solidFill>
                  <a:srgbClr val="C00000"/>
                </a:solidFill>
              </a:rPr>
              <a:t>// Left(R) = U</a:t>
            </a:r>
          </a:p>
          <a:p>
            <a:r>
              <a:rPr lang="en-US" b="0" dirty="0"/>
              <a:t>      </a:t>
            </a:r>
            <a:r>
              <a:rPr lang="en-US" b="0" dirty="0" err="1"/>
              <a:t>Postorder</a:t>
            </a:r>
            <a:r>
              <a:rPr lang="en-US" b="0" dirty="0"/>
              <a:t> (U)</a:t>
            </a:r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If  Right(R)!= Null  </a:t>
            </a:r>
            <a:r>
              <a:rPr lang="en-US" dirty="0">
                <a:solidFill>
                  <a:srgbClr val="C00000"/>
                </a:solidFill>
              </a:rPr>
              <a:t>//Right(R) = NULL</a:t>
            </a:r>
          </a:p>
          <a:p>
            <a:r>
              <a:rPr lang="en-US" b="0" dirty="0"/>
              <a:t>       </a:t>
            </a:r>
            <a:r>
              <a:rPr lang="en-US" b="0" dirty="0" err="1"/>
              <a:t>Postorder</a:t>
            </a:r>
            <a:r>
              <a:rPr lang="en-US" b="0" dirty="0"/>
              <a:t>()</a:t>
            </a:r>
            <a:r>
              <a:rPr lang="en-US" sz="1400" dirty="0">
                <a:solidFill>
                  <a:srgbClr val="C00000"/>
                </a:solidFill>
              </a:rPr>
              <a:t>         // Not Called</a:t>
            </a:r>
            <a:endParaRPr lang="en-US" b="0" dirty="0"/>
          </a:p>
          <a:p>
            <a:r>
              <a:rPr lang="en-US" b="0" dirty="0"/>
              <a:t>End if</a:t>
            </a:r>
          </a:p>
          <a:p>
            <a:endParaRPr lang="en-US" b="0" dirty="0"/>
          </a:p>
          <a:p>
            <a:r>
              <a:rPr lang="en-US" b="0" dirty="0"/>
              <a:t>Print Temp     </a:t>
            </a:r>
            <a:r>
              <a:rPr lang="en-US" dirty="0">
                <a:solidFill>
                  <a:srgbClr val="C00000"/>
                </a:solidFill>
              </a:rPr>
              <a:t>// R</a:t>
            </a:r>
          </a:p>
          <a:p>
            <a:endParaRPr lang="en-US" b="0" dirty="0"/>
          </a:p>
          <a:p>
            <a:r>
              <a:rPr lang="en-US" b="0" dirty="0"/>
              <a:t>End </a:t>
            </a:r>
            <a:r>
              <a:rPr lang="en-US" b="0" dirty="0" err="1"/>
              <a:t>Postorder</a:t>
            </a:r>
            <a:r>
              <a:rPr lang="en-US" b="0" dirty="0"/>
              <a:t>(R) 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9F945B8-0E65-492E-9438-DBD617C2C84B}"/>
              </a:ext>
            </a:extLst>
          </p:cNvPr>
          <p:cNvSpPr/>
          <p:nvPr/>
        </p:nvSpPr>
        <p:spPr>
          <a:xfrm>
            <a:off x="4961533" y="3612322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BE18C7-37B8-46AF-B8CC-05D4E0548EC8}"/>
              </a:ext>
            </a:extLst>
          </p:cNvPr>
          <p:cNvSpPr txBox="1"/>
          <p:nvPr/>
        </p:nvSpPr>
        <p:spPr>
          <a:xfrm>
            <a:off x="6433930" y="3534012"/>
            <a:ext cx="2911822" cy="3323987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/>
              <a:t>Postorder</a:t>
            </a:r>
            <a:r>
              <a:rPr lang="en-US" sz="1400" b="1" dirty="0"/>
              <a:t>(U)</a:t>
            </a:r>
          </a:p>
          <a:p>
            <a:r>
              <a:rPr lang="en-US" sz="1400" dirty="0"/>
              <a:t>Temp = U</a:t>
            </a:r>
          </a:p>
          <a:p>
            <a:r>
              <a:rPr lang="en-US" sz="1400" dirty="0"/>
              <a:t>U != Null</a:t>
            </a:r>
          </a:p>
          <a:p>
            <a:endParaRPr lang="en-US" sz="1400" dirty="0"/>
          </a:p>
          <a:p>
            <a:r>
              <a:rPr lang="en-US" sz="1400" dirty="0"/>
              <a:t>If Left (U) != Null   </a:t>
            </a:r>
            <a:r>
              <a:rPr lang="en-US" sz="1400" b="1" dirty="0">
                <a:solidFill>
                  <a:srgbClr val="C00000"/>
                </a:solidFill>
              </a:rPr>
              <a:t>// Left(U) = NULL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Postorder</a:t>
            </a:r>
            <a:r>
              <a:rPr lang="en-US" sz="1400" dirty="0"/>
              <a:t> ()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</a:rPr>
              <a:t>If  Right(U)!= Null  </a:t>
            </a:r>
            <a:r>
              <a:rPr lang="en-US" sz="1400" b="1" dirty="0">
                <a:solidFill>
                  <a:srgbClr val="C00000"/>
                </a:solidFill>
              </a:rPr>
              <a:t>//Right(U) = NULL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Postorder</a:t>
            </a:r>
            <a:r>
              <a:rPr lang="en-US" sz="1400" dirty="0"/>
              <a:t>()            </a:t>
            </a:r>
            <a:r>
              <a:rPr lang="en-US" sz="1400" b="1" dirty="0">
                <a:solidFill>
                  <a:srgbClr val="C00000"/>
                </a:solidFill>
              </a:rPr>
              <a:t>// Not Called</a:t>
            </a:r>
            <a:endParaRPr lang="en-US" sz="1400" b="1" dirty="0"/>
          </a:p>
          <a:p>
            <a:r>
              <a:rPr lang="en-US" sz="1400" dirty="0"/>
              <a:t>End if</a:t>
            </a:r>
          </a:p>
          <a:p>
            <a:endParaRPr lang="en-US" sz="1400" dirty="0"/>
          </a:p>
          <a:p>
            <a:r>
              <a:rPr lang="en-US" sz="1400" dirty="0"/>
              <a:t>Print Temp                </a:t>
            </a:r>
            <a:r>
              <a:rPr lang="en-US" sz="1400" b="1" dirty="0">
                <a:solidFill>
                  <a:srgbClr val="C00000"/>
                </a:solidFill>
              </a:rPr>
              <a:t>// U</a:t>
            </a:r>
          </a:p>
          <a:p>
            <a:endParaRPr lang="en-US" sz="1400" dirty="0"/>
          </a:p>
          <a:p>
            <a:r>
              <a:rPr lang="en-US" sz="1400" dirty="0"/>
              <a:t>End </a:t>
            </a:r>
            <a:r>
              <a:rPr lang="en-US" sz="1400" dirty="0" err="1"/>
              <a:t>Postorder</a:t>
            </a:r>
            <a:r>
              <a:rPr lang="en-US" sz="1400" dirty="0"/>
              <a:t>(U)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894C27-0C53-4686-BEA0-C5CD8583DFAB}"/>
              </a:ext>
            </a:extLst>
          </p:cNvPr>
          <p:cNvSpPr/>
          <p:nvPr/>
        </p:nvSpPr>
        <p:spPr>
          <a:xfrm>
            <a:off x="8273032" y="3607559"/>
            <a:ext cx="431800" cy="4365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262B6-8AB3-47DD-92F7-72BDB048BE7E}"/>
              </a:ext>
            </a:extLst>
          </p:cNvPr>
          <p:cNvSpPr txBox="1"/>
          <p:nvPr/>
        </p:nvSpPr>
        <p:spPr>
          <a:xfrm>
            <a:off x="9724359" y="2730295"/>
            <a:ext cx="24676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-&gt; T -&gt; Q -&gt; U -&gt; R -&gt; P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2" grpId="0" animBg="1"/>
      <p:bldP spid="24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Box 19">
            <a:extLst>
              <a:ext uri="{FF2B5EF4-FFF2-40B4-BE49-F238E27FC236}">
                <a16:creationId xmlns:a16="http://schemas.microsoft.com/office/drawing/2014/main" id="{232CB442-9777-4D0C-8631-7F9D3C531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415" y="97528"/>
            <a:ext cx="2270919" cy="3231654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ROOT // Temp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Left(Temp)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POSTORDER( Q)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ROOT // Temp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left(Q) = 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POSTORDER(S)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11: Print(Temp)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S</a:t>
            </a:r>
          </a:p>
        </p:txBody>
      </p:sp>
      <p:grpSp>
        <p:nvGrpSpPr>
          <p:cNvPr id="91139" name="Group 20">
            <a:extLst>
              <a:ext uri="{FF2B5EF4-FFF2-40B4-BE49-F238E27FC236}">
                <a16:creationId xmlns:a16="http://schemas.microsoft.com/office/drawing/2014/main" id="{6F334A7D-5B55-4D84-90D7-5F112A24AEA7}"/>
              </a:ext>
            </a:extLst>
          </p:cNvPr>
          <p:cNvGrpSpPr>
            <a:grpSpLocks/>
          </p:cNvGrpSpPr>
          <p:nvPr/>
        </p:nvGrpSpPr>
        <p:grpSpPr bwMode="auto">
          <a:xfrm>
            <a:off x="4402622" y="1006475"/>
            <a:ext cx="1235075" cy="1633537"/>
            <a:chOff x="7619258" y="1376039"/>
            <a:chExt cx="3161193" cy="230288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61BACB-D115-4281-9F5D-C0DDE073CDF4}"/>
                </a:ext>
              </a:extLst>
            </p:cNvPr>
            <p:cNvSpPr/>
            <p:nvPr/>
          </p:nvSpPr>
          <p:spPr>
            <a:xfrm>
              <a:off x="9142968" y="1376039"/>
              <a:ext cx="666370" cy="61320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8192BF7-1772-4013-B7A5-2E91DAFA5C3E}"/>
                </a:ext>
              </a:extLst>
            </p:cNvPr>
            <p:cNvSpPr/>
            <p:nvPr/>
          </p:nvSpPr>
          <p:spPr>
            <a:xfrm>
              <a:off x="8285628" y="2168284"/>
              <a:ext cx="666370" cy="61096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174661-749F-405A-B857-A79BD3A04A53}"/>
                </a:ext>
              </a:extLst>
            </p:cNvPr>
            <p:cNvSpPr/>
            <p:nvPr/>
          </p:nvSpPr>
          <p:spPr>
            <a:xfrm>
              <a:off x="10114081" y="2168284"/>
              <a:ext cx="666370" cy="610968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B1294ED-651D-4E9F-BECB-B3FC80864A5C}"/>
                </a:ext>
              </a:extLst>
            </p:cNvPr>
            <p:cNvSpPr/>
            <p:nvPr/>
          </p:nvSpPr>
          <p:spPr>
            <a:xfrm>
              <a:off x="9691505" y="3050048"/>
              <a:ext cx="666370" cy="61320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490CF6-C73E-45C7-AE70-A27968FDC3AC}"/>
                </a:ext>
              </a:extLst>
            </p:cNvPr>
            <p:cNvSpPr/>
            <p:nvPr/>
          </p:nvSpPr>
          <p:spPr>
            <a:xfrm>
              <a:off x="8761024" y="3065713"/>
              <a:ext cx="666370" cy="61320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A261239-C1E3-4EDF-8D79-906CD2240276}"/>
                </a:ext>
              </a:extLst>
            </p:cNvPr>
            <p:cNvSpPr/>
            <p:nvPr/>
          </p:nvSpPr>
          <p:spPr>
            <a:xfrm>
              <a:off x="7619258" y="3050048"/>
              <a:ext cx="666370" cy="61320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EEBB00-66A3-4ACC-88BD-16A47A94F4CA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8618813" y="1682642"/>
              <a:ext cx="524155" cy="485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58162F4-A610-44CE-B980-997A541AC48E}"/>
                </a:ext>
              </a:extLst>
            </p:cNvPr>
            <p:cNvCxnSpPr>
              <a:stCxn id="22" idx="6"/>
              <a:endCxn id="24" idx="0"/>
            </p:cNvCxnSpPr>
            <p:nvPr/>
          </p:nvCxnSpPr>
          <p:spPr>
            <a:xfrm>
              <a:off x="9809338" y="1682642"/>
              <a:ext cx="637928" cy="485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0BC745F-E97E-44EE-BDA2-ABD4862CAD68}"/>
                </a:ext>
              </a:extLst>
            </p:cNvPr>
            <p:cNvCxnSpPr>
              <a:stCxn id="23" idx="3"/>
              <a:endCxn id="27" idx="0"/>
            </p:cNvCxnSpPr>
            <p:nvPr/>
          </p:nvCxnSpPr>
          <p:spPr>
            <a:xfrm flipH="1">
              <a:off x="7952443" y="2689733"/>
              <a:ext cx="430702" cy="360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51A5A9-DA53-45C8-84FA-4B98E814ECA9}"/>
                </a:ext>
              </a:extLst>
            </p:cNvPr>
            <p:cNvCxnSpPr>
              <a:stCxn id="23" idx="5"/>
              <a:endCxn id="26" idx="7"/>
            </p:cNvCxnSpPr>
            <p:nvPr/>
          </p:nvCxnSpPr>
          <p:spPr>
            <a:xfrm>
              <a:off x="8854480" y="2689733"/>
              <a:ext cx="475397" cy="465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57BFA38-2895-4975-AEC3-20F6E760BA82}"/>
                </a:ext>
              </a:extLst>
            </p:cNvPr>
            <p:cNvCxnSpPr>
              <a:stCxn id="24" idx="3"/>
              <a:endCxn id="25" idx="0"/>
            </p:cNvCxnSpPr>
            <p:nvPr/>
          </p:nvCxnSpPr>
          <p:spPr>
            <a:xfrm flipH="1">
              <a:off x="10024690" y="2689733"/>
              <a:ext cx="186909" cy="360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140" name="TextBox 32">
            <a:extLst>
              <a:ext uri="{FF2B5EF4-FFF2-40B4-BE49-F238E27FC236}">
                <a16:creationId xmlns:a16="http://schemas.microsoft.com/office/drawing/2014/main" id="{B3398A05-86E4-4708-97AC-247B773FC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314325"/>
            <a:ext cx="2397125" cy="13843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8: Right(Temp) = 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9: POSTORDER (T)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11: Print(Temp)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S T</a:t>
            </a:r>
          </a:p>
        </p:txBody>
      </p:sp>
      <p:grpSp>
        <p:nvGrpSpPr>
          <p:cNvPr id="91141" name="Group 33">
            <a:extLst>
              <a:ext uri="{FF2B5EF4-FFF2-40B4-BE49-F238E27FC236}">
                <a16:creationId xmlns:a16="http://schemas.microsoft.com/office/drawing/2014/main" id="{BCDC2376-38C7-4B41-8E0D-EF74054AE49F}"/>
              </a:ext>
            </a:extLst>
          </p:cNvPr>
          <p:cNvGrpSpPr>
            <a:grpSpLocks/>
          </p:cNvGrpSpPr>
          <p:nvPr/>
        </p:nvGrpSpPr>
        <p:grpSpPr bwMode="auto">
          <a:xfrm>
            <a:off x="10547350" y="323850"/>
            <a:ext cx="1235075" cy="1474788"/>
            <a:chOff x="7619258" y="1376039"/>
            <a:chExt cx="3161193" cy="230288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351BE6-CBAF-4DFD-B7AC-90BAAC907259}"/>
                </a:ext>
              </a:extLst>
            </p:cNvPr>
            <p:cNvSpPr/>
            <p:nvPr/>
          </p:nvSpPr>
          <p:spPr>
            <a:xfrm>
              <a:off x="9142971" y="1376039"/>
              <a:ext cx="666370" cy="612284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6E3DB1B-B80B-4744-B9C0-4D8C1CD66620}"/>
                </a:ext>
              </a:extLst>
            </p:cNvPr>
            <p:cNvSpPr/>
            <p:nvPr/>
          </p:nvSpPr>
          <p:spPr>
            <a:xfrm>
              <a:off x="8285628" y="2166803"/>
              <a:ext cx="666370" cy="61228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050009C-90B4-4091-B699-A919B1E8BB07}"/>
                </a:ext>
              </a:extLst>
            </p:cNvPr>
            <p:cNvSpPr/>
            <p:nvPr/>
          </p:nvSpPr>
          <p:spPr>
            <a:xfrm>
              <a:off x="10114081" y="2166803"/>
              <a:ext cx="666370" cy="61228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298958A-A22F-4D11-B970-B06091CD5C0A}"/>
                </a:ext>
              </a:extLst>
            </p:cNvPr>
            <p:cNvSpPr/>
            <p:nvPr/>
          </p:nvSpPr>
          <p:spPr>
            <a:xfrm>
              <a:off x="9691505" y="3049284"/>
              <a:ext cx="666370" cy="61228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0D042B-33B8-4B31-BFB3-2D0E30D66846}"/>
                </a:ext>
              </a:extLst>
            </p:cNvPr>
            <p:cNvSpPr/>
            <p:nvPr/>
          </p:nvSpPr>
          <p:spPr>
            <a:xfrm>
              <a:off x="8761027" y="3066636"/>
              <a:ext cx="666370" cy="61228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C667FF3-BDE8-426B-BD3A-BAB261DFC9B0}"/>
                </a:ext>
              </a:extLst>
            </p:cNvPr>
            <p:cNvSpPr/>
            <p:nvPr/>
          </p:nvSpPr>
          <p:spPr>
            <a:xfrm>
              <a:off x="7619258" y="3049284"/>
              <a:ext cx="666370" cy="61228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693D01-9854-47A6-81CF-4D40657E4357}"/>
                </a:ext>
              </a:extLst>
            </p:cNvPr>
            <p:cNvCxnSpPr>
              <a:stCxn id="35" idx="2"/>
              <a:endCxn id="36" idx="0"/>
            </p:cNvCxnSpPr>
            <p:nvPr/>
          </p:nvCxnSpPr>
          <p:spPr>
            <a:xfrm flipH="1">
              <a:off x="8618813" y="1683420"/>
              <a:ext cx="524158" cy="483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B2C2AD2-69B0-42C3-ABFA-73AED72134CB}"/>
                </a:ext>
              </a:extLst>
            </p:cNvPr>
            <p:cNvCxnSpPr>
              <a:stCxn id="35" idx="6"/>
              <a:endCxn id="37" idx="0"/>
            </p:cNvCxnSpPr>
            <p:nvPr/>
          </p:nvCxnSpPr>
          <p:spPr>
            <a:xfrm>
              <a:off x="9809340" y="1683420"/>
              <a:ext cx="637926" cy="483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74BA54F-BCB2-4B85-B026-80333853595D}"/>
                </a:ext>
              </a:extLst>
            </p:cNvPr>
            <p:cNvCxnSpPr>
              <a:stCxn id="36" idx="3"/>
              <a:endCxn id="40" idx="0"/>
            </p:cNvCxnSpPr>
            <p:nvPr/>
          </p:nvCxnSpPr>
          <p:spPr>
            <a:xfrm flipH="1">
              <a:off x="7952443" y="2689846"/>
              <a:ext cx="430702" cy="359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BD5D7E5-2E3D-424D-AC44-3DF4DF1194BC}"/>
                </a:ext>
              </a:extLst>
            </p:cNvPr>
            <p:cNvCxnSpPr>
              <a:stCxn id="36" idx="5"/>
              <a:endCxn id="39" idx="7"/>
            </p:cNvCxnSpPr>
            <p:nvPr/>
          </p:nvCxnSpPr>
          <p:spPr>
            <a:xfrm>
              <a:off x="8854480" y="2689846"/>
              <a:ext cx="475399" cy="466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269B506-A6A4-4913-A09C-0EA27CF57F4B}"/>
                </a:ext>
              </a:extLst>
            </p:cNvPr>
            <p:cNvCxnSpPr>
              <a:stCxn id="37" idx="3"/>
              <a:endCxn id="38" idx="0"/>
            </p:cNvCxnSpPr>
            <p:nvPr/>
          </p:nvCxnSpPr>
          <p:spPr>
            <a:xfrm flipH="1">
              <a:off x="10024690" y="2689846"/>
              <a:ext cx="186909" cy="359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142" name="TextBox 45">
            <a:extLst>
              <a:ext uri="{FF2B5EF4-FFF2-40B4-BE49-F238E27FC236}">
                <a16:creationId xmlns:a16="http://schemas.microsoft.com/office/drawing/2014/main" id="{6AB4FA47-D9D3-4B39-8539-D7E3BDC50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1988" y="354013"/>
            <a:ext cx="2051050" cy="1385887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Q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5: Already visited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8: Already visited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11:Print(Temp)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S T Q</a:t>
            </a:r>
          </a:p>
        </p:txBody>
      </p:sp>
      <p:grpSp>
        <p:nvGrpSpPr>
          <p:cNvPr id="91143" name="Group 46">
            <a:extLst>
              <a:ext uri="{FF2B5EF4-FFF2-40B4-BE49-F238E27FC236}">
                <a16:creationId xmlns:a16="http://schemas.microsoft.com/office/drawing/2014/main" id="{61EB31A7-0612-46C4-AC39-B2674A79A0DF}"/>
              </a:ext>
            </a:extLst>
          </p:cNvPr>
          <p:cNvGrpSpPr>
            <a:grpSpLocks/>
          </p:cNvGrpSpPr>
          <p:nvPr/>
        </p:nvGrpSpPr>
        <p:grpSpPr bwMode="auto">
          <a:xfrm>
            <a:off x="5957888" y="1906588"/>
            <a:ext cx="1235075" cy="1268412"/>
            <a:chOff x="7619258" y="1376039"/>
            <a:chExt cx="3161193" cy="230288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05D95B-52B4-4C87-8F45-7EB780D47E1C}"/>
                </a:ext>
              </a:extLst>
            </p:cNvPr>
            <p:cNvSpPr/>
            <p:nvPr/>
          </p:nvSpPr>
          <p:spPr>
            <a:xfrm>
              <a:off x="9142968" y="1376039"/>
              <a:ext cx="666370" cy="61390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69DDA2-464C-4B40-82EB-B4C889712D5B}"/>
                </a:ext>
              </a:extLst>
            </p:cNvPr>
            <p:cNvSpPr/>
            <p:nvPr/>
          </p:nvSpPr>
          <p:spPr>
            <a:xfrm>
              <a:off x="8285628" y="2168645"/>
              <a:ext cx="666370" cy="61102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3012E97-30AC-4592-877F-694AB80B244B}"/>
                </a:ext>
              </a:extLst>
            </p:cNvPr>
            <p:cNvSpPr/>
            <p:nvPr/>
          </p:nvSpPr>
          <p:spPr>
            <a:xfrm>
              <a:off x="10114081" y="2168645"/>
              <a:ext cx="666370" cy="61102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B7C205-D18C-4ABB-BC35-07946E8C69CC}"/>
                </a:ext>
              </a:extLst>
            </p:cNvPr>
            <p:cNvSpPr/>
            <p:nvPr/>
          </p:nvSpPr>
          <p:spPr>
            <a:xfrm>
              <a:off x="9691505" y="3050599"/>
              <a:ext cx="666370" cy="611027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C8BA2EF-92BF-4953-9063-E490984FA368}"/>
                </a:ext>
              </a:extLst>
            </p:cNvPr>
            <p:cNvSpPr/>
            <p:nvPr/>
          </p:nvSpPr>
          <p:spPr>
            <a:xfrm>
              <a:off x="8761024" y="3065011"/>
              <a:ext cx="666370" cy="6139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0D1375-C923-4569-B2EB-E2ACBA58D1F3}"/>
                </a:ext>
              </a:extLst>
            </p:cNvPr>
            <p:cNvSpPr/>
            <p:nvPr/>
          </p:nvSpPr>
          <p:spPr>
            <a:xfrm>
              <a:off x="7619258" y="3050599"/>
              <a:ext cx="666370" cy="61102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86B1D54-570F-4A7F-8B4E-4166E38A23AF}"/>
                </a:ext>
              </a:extLst>
            </p:cNvPr>
            <p:cNvCxnSpPr>
              <a:stCxn id="48" idx="2"/>
              <a:endCxn id="49" idx="0"/>
            </p:cNvCxnSpPr>
            <p:nvPr/>
          </p:nvCxnSpPr>
          <p:spPr>
            <a:xfrm flipH="1">
              <a:off x="8618813" y="1681553"/>
              <a:ext cx="524155" cy="487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5894180-B3D0-43AC-93D4-94FC3A3CC58F}"/>
                </a:ext>
              </a:extLst>
            </p:cNvPr>
            <p:cNvCxnSpPr>
              <a:stCxn id="48" idx="6"/>
              <a:endCxn id="50" idx="0"/>
            </p:cNvCxnSpPr>
            <p:nvPr/>
          </p:nvCxnSpPr>
          <p:spPr>
            <a:xfrm>
              <a:off x="9809338" y="1681553"/>
              <a:ext cx="637928" cy="487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E5CDE9F-BC9F-4C4A-BD2F-4651F014D59E}"/>
                </a:ext>
              </a:extLst>
            </p:cNvPr>
            <p:cNvCxnSpPr>
              <a:stCxn id="49" idx="3"/>
              <a:endCxn id="53" idx="0"/>
            </p:cNvCxnSpPr>
            <p:nvPr/>
          </p:nvCxnSpPr>
          <p:spPr>
            <a:xfrm flipH="1">
              <a:off x="7952443" y="2690325"/>
              <a:ext cx="430702" cy="360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8897869-1AA3-4E49-8886-9FE0EE688E3B}"/>
                </a:ext>
              </a:extLst>
            </p:cNvPr>
            <p:cNvCxnSpPr>
              <a:stCxn id="49" idx="5"/>
              <a:endCxn id="52" idx="7"/>
            </p:cNvCxnSpPr>
            <p:nvPr/>
          </p:nvCxnSpPr>
          <p:spPr>
            <a:xfrm>
              <a:off x="8854480" y="2690325"/>
              <a:ext cx="475397" cy="466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60A5C85-4F68-46A0-A40D-4BD95BD38A18}"/>
                </a:ext>
              </a:extLst>
            </p:cNvPr>
            <p:cNvCxnSpPr>
              <a:stCxn id="50" idx="3"/>
              <a:endCxn id="51" idx="0"/>
            </p:cNvCxnSpPr>
            <p:nvPr/>
          </p:nvCxnSpPr>
          <p:spPr>
            <a:xfrm flipH="1">
              <a:off x="10024690" y="2690325"/>
              <a:ext cx="186909" cy="360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144" name="TextBox 58">
            <a:extLst>
              <a:ext uri="{FF2B5EF4-FFF2-40B4-BE49-F238E27FC236}">
                <a16:creationId xmlns:a16="http://schemas.microsoft.com/office/drawing/2014/main" id="{3481BB71-44C7-4FFB-82C1-568A77C35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4110" y="3470328"/>
            <a:ext cx="1795796" cy="30480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Right(Temp)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POSTORDER (R)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5:left(temp) = U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POSTORDER(U)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U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11: Print(Temp)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S T Q U</a:t>
            </a:r>
          </a:p>
        </p:txBody>
      </p:sp>
      <p:grpSp>
        <p:nvGrpSpPr>
          <p:cNvPr id="91145" name="Group 59">
            <a:extLst>
              <a:ext uri="{FF2B5EF4-FFF2-40B4-BE49-F238E27FC236}">
                <a16:creationId xmlns:a16="http://schemas.microsoft.com/office/drawing/2014/main" id="{9E457C22-6EAB-40A0-B4D1-81F791D8530B}"/>
              </a:ext>
            </a:extLst>
          </p:cNvPr>
          <p:cNvGrpSpPr>
            <a:grpSpLocks/>
          </p:cNvGrpSpPr>
          <p:nvPr/>
        </p:nvGrpSpPr>
        <p:grpSpPr bwMode="auto">
          <a:xfrm>
            <a:off x="5721221" y="4100962"/>
            <a:ext cx="1162050" cy="1582738"/>
            <a:chOff x="7619258" y="1376039"/>
            <a:chExt cx="3161193" cy="230288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7ACA6F3-1FCD-40F7-852F-E6EFD6E7FEDF}"/>
                </a:ext>
              </a:extLst>
            </p:cNvPr>
            <p:cNvSpPr/>
            <p:nvPr/>
          </p:nvSpPr>
          <p:spPr>
            <a:xfrm>
              <a:off x="9143712" y="1376039"/>
              <a:ext cx="665060" cy="612100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2E34321-058D-4981-AF0D-B2373A2D8637}"/>
                </a:ext>
              </a:extLst>
            </p:cNvPr>
            <p:cNvSpPr/>
            <p:nvPr/>
          </p:nvSpPr>
          <p:spPr>
            <a:xfrm>
              <a:off x="8284318" y="2168304"/>
              <a:ext cx="665060" cy="6120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60152C8-32C0-47E0-A1A7-44AF980CC140}"/>
                </a:ext>
              </a:extLst>
            </p:cNvPr>
            <p:cNvSpPr/>
            <p:nvPr/>
          </p:nvSpPr>
          <p:spPr>
            <a:xfrm>
              <a:off x="10115391" y="2168304"/>
              <a:ext cx="665060" cy="612099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EF48E7-3E9F-47D2-9153-B9EA01DCAF95}"/>
                </a:ext>
              </a:extLst>
            </p:cNvPr>
            <p:cNvSpPr/>
            <p:nvPr/>
          </p:nvSpPr>
          <p:spPr>
            <a:xfrm>
              <a:off x="9692171" y="3050652"/>
              <a:ext cx="665060" cy="6120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7AA178A-0787-4C45-A6CB-92E08CF9FBE2}"/>
                </a:ext>
              </a:extLst>
            </p:cNvPr>
            <p:cNvSpPr/>
            <p:nvPr/>
          </p:nvSpPr>
          <p:spPr>
            <a:xfrm>
              <a:off x="8763678" y="3066820"/>
              <a:ext cx="665060" cy="6121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D5A220A-6CE5-420C-93AA-46B7EED51703}"/>
                </a:ext>
              </a:extLst>
            </p:cNvPr>
            <p:cNvSpPr/>
            <p:nvPr/>
          </p:nvSpPr>
          <p:spPr>
            <a:xfrm>
              <a:off x="7619258" y="3050652"/>
              <a:ext cx="665060" cy="6120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99F3006-65F4-4CFC-A585-9059140C5D81}"/>
                </a:ext>
              </a:extLst>
            </p:cNvPr>
            <p:cNvCxnSpPr>
              <a:stCxn id="61" idx="2"/>
              <a:endCxn id="62" idx="0"/>
            </p:cNvCxnSpPr>
            <p:nvPr/>
          </p:nvCxnSpPr>
          <p:spPr>
            <a:xfrm flipH="1">
              <a:off x="8616846" y="1683244"/>
              <a:ext cx="526866" cy="485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0F329FE-D71F-4665-92D1-0BCC87C5CB88}"/>
                </a:ext>
              </a:extLst>
            </p:cNvPr>
            <p:cNvCxnSpPr>
              <a:stCxn id="61" idx="6"/>
              <a:endCxn id="63" idx="0"/>
            </p:cNvCxnSpPr>
            <p:nvPr/>
          </p:nvCxnSpPr>
          <p:spPr>
            <a:xfrm>
              <a:off x="9808771" y="1683244"/>
              <a:ext cx="639148" cy="485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F01F330-A06A-4C51-BEDE-6D5F35E82070}"/>
                </a:ext>
              </a:extLst>
            </p:cNvPr>
            <p:cNvCxnSpPr>
              <a:stCxn id="62" idx="3"/>
              <a:endCxn id="66" idx="0"/>
            </p:cNvCxnSpPr>
            <p:nvPr/>
          </p:nvCxnSpPr>
          <p:spPr>
            <a:xfrm flipH="1">
              <a:off x="7951787" y="2690321"/>
              <a:ext cx="431857" cy="360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894E2A-834F-49E5-BDCC-D98E1941D771}"/>
                </a:ext>
              </a:extLst>
            </p:cNvPr>
            <p:cNvCxnSpPr>
              <a:stCxn id="62" idx="5"/>
              <a:endCxn id="65" idx="7"/>
            </p:cNvCxnSpPr>
            <p:nvPr/>
          </p:nvCxnSpPr>
          <p:spPr>
            <a:xfrm>
              <a:off x="8854369" y="2690321"/>
              <a:ext cx="475043" cy="466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7FCE53D-B596-40D3-9984-B9519FBB72EA}"/>
                </a:ext>
              </a:extLst>
            </p:cNvPr>
            <p:cNvCxnSpPr>
              <a:stCxn id="63" idx="3"/>
              <a:endCxn id="64" idx="0"/>
            </p:cNvCxnSpPr>
            <p:nvPr/>
          </p:nvCxnSpPr>
          <p:spPr>
            <a:xfrm flipH="1">
              <a:off x="10024700" y="2690321"/>
              <a:ext cx="185700" cy="360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146" name="TextBox 71">
            <a:extLst>
              <a:ext uri="{FF2B5EF4-FFF2-40B4-BE49-F238E27FC236}">
                <a16:creationId xmlns:a16="http://schemas.microsoft.com/office/drawing/2014/main" id="{FB85E2BC-9C6B-4EF4-8FFC-A75F69503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2084" y="2788203"/>
            <a:ext cx="2049463" cy="17557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Root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8: Right(Temp)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9: POSTORDER (R)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R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Step11:Print(Temp)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S T Q U R</a:t>
            </a:r>
          </a:p>
        </p:txBody>
      </p:sp>
      <p:grpSp>
        <p:nvGrpSpPr>
          <p:cNvPr id="91147" name="Group 72">
            <a:extLst>
              <a:ext uri="{FF2B5EF4-FFF2-40B4-BE49-F238E27FC236}">
                <a16:creationId xmlns:a16="http://schemas.microsoft.com/office/drawing/2014/main" id="{9B9E5B56-2E74-4B01-A3C5-498FF3491E1E}"/>
              </a:ext>
            </a:extLst>
          </p:cNvPr>
          <p:cNvGrpSpPr>
            <a:grpSpLocks/>
          </p:cNvGrpSpPr>
          <p:nvPr/>
        </p:nvGrpSpPr>
        <p:grpSpPr bwMode="auto">
          <a:xfrm>
            <a:off x="7683500" y="4551363"/>
            <a:ext cx="1233488" cy="1473200"/>
            <a:chOff x="7619258" y="1376039"/>
            <a:chExt cx="3161193" cy="230288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5B251B-A693-4157-82DD-1CF42BDEDF2A}"/>
                </a:ext>
              </a:extLst>
            </p:cNvPr>
            <p:cNvSpPr/>
            <p:nvPr/>
          </p:nvSpPr>
          <p:spPr>
            <a:xfrm>
              <a:off x="9144931" y="1376039"/>
              <a:ext cx="663157" cy="612943"/>
            </a:xfrm>
            <a:prstGeom prst="ellipse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21D7F6E-0AA7-4CA1-B30D-0193B37E38B8}"/>
                </a:ext>
              </a:extLst>
            </p:cNvPr>
            <p:cNvSpPr/>
            <p:nvPr/>
          </p:nvSpPr>
          <p:spPr>
            <a:xfrm>
              <a:off x="8286485" y="2167654"/>
              <a:ext cx="663160" cy="6129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162085-8255-4FCD-AC42-FDE43CD6E7AF}"/>
                </a:ext>
              </a:extLst>
            </p:cNvPr>
            <p:cNvSpPr/>
            <p:nvPr/>
          </p:nvSpPr>
          <p:spPr>
            <a:xfrm>
              <a:off x="10113224" y="2167654"/>
              <a:ext cx="667227" cy="6129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425AE43-BFC9-477F-AE22-000D2CC52E22}"/>
                </a:ext>
              </a:extLst>
            </p:cNvPr>
            <p:cNvSpPr/>
            <p:nvPr/>
          </p:nvSpPr>
          <p:spPr>
            <a:xfrm>
              <a:off x="9694171" y="3051086"/>
              <a:ext cx="663160" cy="61046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295B5DA-ADA8-489D-83AC-E9EE24AD3A03}"/>
                </a:ext>
              </a:extLst>
            </p:cNvPr>
            <p:cNvSpPr/>
            <p:nvPr/>
          </p:nvSpPr>
          <p:spPr>
            <a:xfrm>
              <a:off x="8762496" y="3065976"/>
              <a:ext cx="667227" cy="6129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784657B-7BB9-4ED7-9E5C-2E9C69F3EC79}"/>
                </a:ext>
              </a:extLst>
            </p:cNvPr>
            <p:cNvSpPr/>
            <p:nvPr/>
          </p:nvSpPr>
          <p:spPr>
            <a:xfrm>
              <a:off x="7619258" y="3051086"/>
              <a:ext cx="667227" cy="61046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F1CAD15-6371-4241-B812-2D0AA2273092}"/>
                </a:ext>
              </a:extLst>
            </p:cNvPr>
            <p:cNvCxnSpPr>
              <a:stCxn id="74" idx="2"/>
              <a:endCxn id="75" idx="0"/>
            </p:cNvCxnSpPr>
            <p:nvPr/>
          </p:nvCxnSpPr>
          <p:spPr>
            <a:xfrm flipH="1">
              <a:off x="8616031" y="1681269"/>
              <a:ext cx="528900" cy="486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ECE0A69-939C-40BE-9F0A-4E8467CADFE2}"/>
                </a:ext>
              </a:extLst>
            </p:cNvPr>
            <p:cNvCxnSpPr>
              <a:stCxn id="74" idx="6"/>
              <a:endCxn id="76" idx="0"/>
            </p:cNvCxnSpPr>
            <p:nvPr/>
          </p:nvCxnSpPr>
          <p:spPr>
            <a:xfrm>
              <a:off x="9808088" y="1681269"/>
              <a:ext cx="638749" cy="486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6419DE1-CA0F-4A0C-B1D9-6A26E0FD39CC}"/>
                </a:ext>
              </a:extLst>
            </p:cNvPr>
            <p:cNvCxnSpPr>
              <a:stCxn id="75" idx="3"/>
              <a:endCxn id="79" idx="0"/>
            </p:cNvCxnSpPr>
            <p:nvPr/>
          </p:nvCxnSpPr>
          <p:spPr>
            <a:xfrm flipH="1">
              <a:off x="7952872" y="2691262"/>
              <a:ext cx="431257" cy="359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2F446F2-F240-4B17-8B01-2EAA208F8AEC}"/>
                </a:ext>
              </a:extLst>
            </p:cNvPr>
            <p:cNvCxnSpPr>
              <a:stCxn id="75" idx="5"/>
              <a:endCxn id="78" idx="7"/>
            </p:cNvCxnSpPr>
            <p:nvPr/>
          </p:nvCxnSpPr>
          <p:spPr>
            <a:xfrm>
              <a:off x="8852002" y="2691262"/>
              <a:ext cx="480078" cy="4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D8262CD-9992-40FC-BEC3-200648D6AC77}"/>
                </a:ext>
              </a:extLst>
            </p:cNvPr>
            <p:cNvCxnSpPr>
              <a:stCxn id="76" idx="3"/>
              <a:endCxn id="77" idx="0"/>
            </p:cNvCxnSpPr>
            <p:nvPr/>
          </p:nvCxnSpPr>
          <p:spPr>
            <a:xfrm flipH="1">
              <a:off x="10027785" y="2691262"/>
              <a:ext cx="183082" cy="359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148" name="TextBox 84">
            <a:extLst>
              <a:ext uri="{FF2B5EF4-FFF2-40B4-BE49-F238E27FC236}">
                <a16:creationId xmlns:a16="http://schemas.microsoft.com/office/drawing/2014/main" id="{EB9E55EA-4BD7-4EEA-8C59-90FC8E0E3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4200" y="2435225"/>
            <a:ext cx="2085975" cy="23082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ROOT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Fails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5: Already visited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8: Already visited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11:Print(temp)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 S T Q U R 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2: temp = Null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4: End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Step 12:End</a:t>
            </a:r>
          </a:p>
        </p:txBody>
      </p:sp>
      <p:grpSp>
        <p:nvGrpSpPr>
          <p:cNvPr id="91149" name="Group 85">
            <a:extLst>
              <a:ext uri="{FF2B5EF4-FFF2-40B4-BE49-F238E27FC236}">
                <a16:creationId xmlns:a16="http://schemas.microsoft.com/office/drawing/2014/main" id="{40A2220D-8F81-4F95-BF8A-FC9EF6F67B13}"/>
              </a:ext>
            </a:extLst>
          </p:cNvPr>
          <p:cNvGrpSpPr>
            <a:grpSpLocks/>
          </p:cNvGrpSpPr>
          <p:nvPr/>
        </p:nvGrpSpPr>
        <p:grpSpPr bwMode="auto">
          <a:xfrm>
            <a:off x="10123488" y="4892675"/>
            <a:ext cx="1235075" cy="1685925"/>
            <a:chOff x="7619258" y="1376039"/>
            <a:chExt cx="3161193" cy="230288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D3EA115-12B5-4437-809D-43AFBD44D5A6}"/>
                </a:ext>
              </a:extLst>
            </p:cNvPr>
            <p:cNvSpPr/>
            <p:nvPr/>
          </p:nvSpPr>
          <p:spPr>
            <a:xfrm>
              <a:off x="9142968" y="1376039"/>
              <a:ext cx="666370" cy="6114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FBA0429-18A7-4E26-A4DD-6EFFE4D3DBA4}"/>
                </a:ext>
              </a:extLst>
            </p:cNvPr>
            <p:cNvSpPr/>
            <p:nvPr/>
          </p:nvSpPr>
          <p:spPr>
            <a:xfrm>
              <a:off x="8285628" y="2167519"/>
              <a:ext cx="666370" cy="613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1EBCCBC-5A1A-4FCE-97AC-FA30C2A159AC}"/>
                </a:ext>
              </a:extLst>
            </p:cNvPr>
            <p:cNvSpPr/>
            <p:nvPr/>
          </p:nvSpPr>
          <p:spPr>
            <a:xfrm>
              <a:off x="10114081" y="2167519"/>
              <a:ext cx="666370" cy="6136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F51B16A-2E98-4A61-90F8-09EB275EE633}"/>
                </a:ext>
              </a:extLst>
            </p:cNvPr>
            <p:cNvSpPr/>
            <p:nvPr/>
          </p:nvSpPr>
          <p:spPr>
            <a:xfrm>
              <a:off x="9691505" y="3050073"/>
              <a:ext cx="666370" cy="6114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IN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070F303-C67B-45EE-A045-5E6A07FFE3A0}"/>
                </a:ext>
              </a:extLst>
            </p:cNvPr>
            <p:cNvSpPr/>
            <p:nvPr/>
          </p:nvSpPr>
          <p:spPr>
            <a:xfrm>
              <a:off x="8761024" y="3067421"/>
              <a:ext cx="666370" cy="6114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EBB1D6F-3A3A-4852-8130-A710FF23B3C8}"/>
                </a:ext>
              </a:extLst>
            </p:cNvPr>
            <p:cNvSpPr/>
            <p:nvPr/>
          </p:nvSpPr>
          <p:spPr>
            <a:xfrm>
              <a:off x="7619258" y="3050073"/>
              <a:ext cx="666370" cy="6114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7530C39-1914-436D-BD5F-53D61519EFD1}"/>
                </a:ext>
              </a:extLst>
            </p:cNvPr>
            <p:cNvCxnSpPr>
              <a:stCxn id="87" idx="2"/>
              <a:endCxn id="88" idx="0"/>
            </p:cNvCxnSpPr>
            <p:nvPr/>
          </p:nvCxnSpPr>
          <p:spPr>
            <a:xfrm flipH="1">
              <a:off x="8618813" y="1681789"/>
              <a:ext cx="524155" cy="485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B328B-BD25-4C06-8914-A28C1CE8F7D5}"/>
                </a:ext>
              </a:extLst>
            </p:cNvPr>
            <p:cNvCxnSpPr>
              <a:stCxn id="87" idx="6"/>
              <a:endCxn id="89" idx="0"/>
            </p:cNvCxnSpPr>
            <p:nvPr/>
          </p:nvCxnSpPr>
          <p:spPr>
            <a:xfrm>
              <a:off x="9809338" y="1681789"/>
              <a:ext cx="637928" cy="485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FCD942A-53E7-4D66-934F-3E816084C186}"/>
                </a:ext>
              </a:extLst>
            </p:cNvPr>
            <p:cNvCxnSpPr>
              <a:stCxn id="88" idx="3"/>
              <a:endCxn id="92" idx="0"/>
            </p:cNvCxnSpPr>
            <p:nvPr/>
          </p:nvCxnSpPr>
          <p:spPr>
            <a:xfrm flipH="1">
              <a:off x="7952443" y="2690112"/>
              <a:ext cx="430702" cy="35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7BA8E70-21A0-4911-8984-636E83E70EB9}"/>
                </a:ext>
              </a:extLst>
            </p:cNvPr>
            <p:cNvCxnSpPr>
              <a:stCxn id="88" idx="5"/>
              <a:endCxn id="91" idx="7"/>
            </p:cNvCxnSpPr>
            <p:nvPr/>
          </p:nvCxnSpPr>
          <p:spPr>
            <a:xfrm>
              <a:off x="8854480" y="2690112"/>
              <a:ext cx="475397" cy="466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DE089BE-95E4-468B-B36C-FA3E64E2DFF8}"/>
                </a:ext>
              </a:extLst>
            </p:cNvPr>
            <p:cNvCxnSpPr>
              <a:stCxn id="89" idx="3"/>
              <a:endCxn id="90" idx="0"/>
            </p:cNvCxnSpPr>
            <p:nvPr/>
          </p:nvCxnSpPr>
          <p:spPr>
            <a:xfrm flipH="1">
              <a:off x="10024690" y="2690112"/>
              <a:ext cx="186909" cy="359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FFAE8783-C350-4BD9-8893-1FBF140798E5}"/>
              </a:ext>
            </a:extLst>
          </p:cNvPr>
          <p:cNvSpPr/>
          <p:nvPr/>
        </p:nvSpPr>
        <p:spPr>
          <a:xfrm>
            <a:off x="3851759" y="2828925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CCD861-FCC0-483F-AD14-BAD7414DA18E}"/>
              </a:ext>
            </a:extLst>
          </p:cNvPr>
          <p:cNvSpPr/>
          <p:nvPr/>
        </p:nvSpPr>
        <p:spPr>
          <a:xfrm>
            <a:off x="4899819" y="428626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675A7-E739-4998-8E65-7FA88FEB5143}"/>
              </a:ext>
            </a:extLst>
          </p:cNvPr>
          <p:cNvSpPr/>
          <p:nvPr/>
        </p:nvSpPr>
        <p:spPr>
          <a:xfrm>
            <a:off x="7421563" y="1147763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92BCCC-52C5-4C0C-A6F7-AB51CD75EDFD}"/>
              </a:ext>
            </a:extLst>
          </p:cNvPr>
          <p:cNvSpPr/>
          <p:nvPr/>
        </p:nvSpPr>
        <p:spPr>
          <a:xfrm>
            <a:off x="7364413" y="2016125"/>
            <a:ext cx="374650" cy="4016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AF60A3A-3A81-47A6-9544-D889F56407E0}"/>
              </a:ext>
            </a:extLst>
          </p:cNvPr>
          <p:cNvSpPr/>
          <p:nvPr/>
        </p:nvSpPr>
        <p:spPr>
          <a:xfrm>
            <a:off x="9882188" y="1266825"/>
            <a:ext cx="431800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8D7B80-0EF0-46D1-BEBA-D35EF5ED4B52}"/>
              </a:ext>
            </a:extLst>
          </p:cNvPr>
          <p:cNvSpPr/>
          <p:nvPr/>
        </p:nvSpPr>
        <p:spPr>
          <a:xfrm>
            <a:off x="11652250" y="157163"/>
            <a:ext cx="433388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6AFA045-D35C-4779-AF25-D1D40B1C88F5}"/>
              </a:ext>
            </a:extLst>
          </p:cNvPr>
          <p:cNvSpPr/>
          <p:nvPr/>
        </p:nvSpPr>
        <p:spPr>
          <a:xfrm>
            <a:off x="4996347" y="5678937"/>
            <a:ext cx="431800" cy="4302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1D479EF-86CC-4C23-AB70-4A7C85EDDD04}"/>
              </a:ext>
            </a:extLst>
          </p:cNvPr>
          <p:cNvSpPr/>
          <p:nvPr/>
        </p:nvSpPr>
        <p:spPr>
          <a:xfrm>
            <a:off x="5968870" y="3643452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184FA8B-0854-439A-AE72-07BC67E4E383}"/>
              </a:ext>
            </a:extLst>
          </p:cNvPr>
          <p:cNvSpPr/>
          <p:nvPr/>
        </p:nvSpPr>
        <p:spPr>
          <a:xfrm>
            <a:off x="8826838" y="5422900"/>
            <a:ext cx="411162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14A6BBE-8FE1-4890-B086-6B47C61EAE49}"/>
              </a:ext>
            </a:extLst>
          </p:cNvPr>
          <p:cNvSpPr/>
          <p:nvPr/>
        </p:nvSpPr>
        <p:spPr>
          <a:xfrm>
            <a:off x="8814593" y="3959813"/>
            <a:ext cx="315913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85AB877-4B7D-4E6B-AA42-83F0370D27C6}"/>
              </a:ext>
            </a:extLst>
          </p:cNvPr>
          <p:cNvSpPr/>
          <p:nvPr/>
        </p:nvSpPr>
        <p:spPr>
          <a:xfrm>
            <a:off x="11018838" y="4265613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ACA8912-4B21-4E81-9542-2CE717DF18F2}"/>
              </a:ext>
            </a:extLst>
          </p:cNvPr>
          <p:cNvSpPr/>
          <p:nvPr/>
        </p:nvSpPr>
        <p:spPr>
          <a:xfrm>
            <a:off x="11547475" y="5289550"/>
            <a:ext cx="431800" cy="431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D4D82-2B80-4EDF-9A61-56B790A6F13C}"/>
              </a:ext>
            </a:extLst>
          </p:cNvPr>
          <p:cNvSpPr txBox="1"/>
          <p:nvPr/>
        </p:nvSpPr>
        <p:spPr>
          <a:xfrm>
            <a:off x="30477" y="2656095"/>
            <a:ext cx="2049463" cy="3970318"/>
          </a:xfrm>
          <a:prstGeom prst="rect">
            <a:avLst/>
          </a:prstGeom>
          <a:solidFill>
            <a:srgbClr val="FF66CC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POSTORDER USING RECURSIVE: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POSTOREDER(ROOT)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Temp = ROOT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If temp = NULL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         Return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End if 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If left(temp) ≠ NULL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         POSTORDER(left(temp))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End if 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8: If right(temp) ≠ NULL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9:          POSTORDER(right(temp))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10:End if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11:Print (temp) 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12:End POSTORDER </a:t>
            </a:r>
          </a:p>
          <a:p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2B3AA1-9B61-449D-85DC-2DC3A362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79" y="1996953"/>
            <a:ext cx="4257675" cy="3676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D1EDC-4967-4B8F-9355-DFAC2A65220E}"/>
              </a:ext>
            </a:extLst>
          </p:cNvPr>
          <p:cNvSpPr txBox="1"/>
          <p:nvPr/>
        </p:nvSpPr>
        <p:spPr>
          <a:xfrm>
            <a:off x="1125682" y="5673603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Binary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1F3A1-C96E-4FA3-9906-5CE561776403}"/>
              </a:ext>
            </a:extLst>
          </p:cNvPr>
          <p:cNvSpPr txBox="1"/>
          <p:nvPr/>
        </p:nvSpPr>
        <p:spPr>
          <a:xfrm>
            <a:off x="4842983" y="2758126"/>
            <a:ext cx="246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Binary Tree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550D37-97B3-4016-AC82-DD0C1B58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406" y="226229"/>
            <a:ext cx="2724150" cy="24479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8119DD-5B79-4EF0-8B0E-53EF499FB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63" y="3580762"/>
            <a:ext cx="3238500" cy="2543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A539AA-A74E-4A73-9282-17916D10F5A4}"/>
              </a:ext>
            </a:extLst>
          </p:cNvPr>
          <p:cNvSpPr txBox="1"/>
          <p:nvPr/>
        </p:nvSpPr>
        <p:spPr>
          <a:xfrm>
            <a:off x="6235303" y="6123937"/>
            <a:ext cx="221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Perfect Binary Tree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80803A-065A-4E7C-BAE1-4E6B9FD3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954" y="713509"/>
            <a:ext cx="2828925" cy="335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27962D-EC8E-4FEA-A805-19ACDAF93E21}"/>
              </a:ext>
            </a:extLst>
          </p:cNvPr>
          <p:cNvSpPr txBox="1"/>
          <p:nvPr/>
        </p:nvSpPr>
        <p:spPr>
          <a:xfrm>
            <a:off x="9702404" y="4066309"/>
            <a:ext cx="242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Balanced Binary Tree</a:t>
            </a:r>
          </a:p>
        </p:txBody>
      </p:sp>
    </p:spTree>
    <p:extLst>
      <p:ext uri="{BB962C8B-B14F-4D97-AF65-F5344CB8AC3E}">
        <p14:creationId xmlns:p14="http://schemas.microsoft.com/office/powerpoint/2010/main" val="4124208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87E4D6B3-7F78-4461-9DB7-7EF6DDAF7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7763"/>
            <a:ext cx="876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TextBox 5">
            <a:extLst>
              <a:ext uri="{FF2B5EF4-FFF2-40B4-BE49-F238E27FC236}">
                <a16:creationId xmlns:a16="http://schemas.microsoft.com/office/drawing/2014/main" id="{7EC66EB1-8BB2-4501-9BF9-C370A3D94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638" y="304800"/>
            <a:ext cx="9418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BINARY TREE TRAVERSAL</a:t>
            </a:r>
            <a:endParaRPr lang="en-I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07948C7-7AF4-4A16-A1B1-F7176BF617F0}"/>
              </a:ext>
            </a:extLst>
          </p:cNvPr>
          <p:cNvGraphicFramePr>
            <a:graphicFrameLocks noGrp="1"/>
          </p:cNvGraphicFramePr>
          <p:nvPr/>
        </p:nvGraphicFramePr>
        <p:xfrm>
          <a:off x="7477246" y="1012053"/>
          <a:ext cx="4131787" cy="219456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13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0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ORDER: 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CHILD -&gt; ROOT NODE -&gt; RIGHT CHILD</a:t>
                      </a:r>
                      <a:endParaRPr lang="en-IN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07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ORDER:</a:t>
                      </a:r>
                    </a:p>
                    <a:p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ROOT NODE -&gt; LEFT CHILD -&gt; RIGHT CHILD</a:t>
                      </a:r>
                      <a:endParaRPr lang="en-IN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079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ORDER:</a:t>
                      </a:r>
                    </a:p>
                    <a:p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CHILD -&gt; RIGHT CHILD -&gt; ROOT NODE</a:t>
                      </a:r>
                      <a:endParaRPr lang="en-IN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165" name="TextBox 8">
            <a:extLst>
              <a:ext uri="{FF2B5EF4-FFF2-40B4-BE49-F238E27FC236}">
                <a16:creationId xmlns:a16="http://schemas.microsoft.com/office/drawing/2014/main" id="{081BA524-09E2-4679-8517-6C4003031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266825"/>
            <a:ext cx="6442075" cy="1785104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01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tree traversal can be implemented :</a:t>
            </a:r>
          </a:p>
          <a:p>
            <a:pPr lvl="2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Approach</a:t>
            </a:r>
          </a:p>
          <a:p>
            <a:pPr lvl="2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 Approach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9890880-E403-4416-9504-55C24F809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49478"/>
              </p:ext>
            </p:extLst>
          </p:nvPr>
        </p:nvGraphicFramePr>
        <p:xfrm>
          <a:off x="876300" y="3475038"/>
          <a:ext cx="10560050" cy="307842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28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0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Recursive</a:t>
                      </a:r>
                      <a:endParaRPr lang="en-IN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Iterative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7" marB="45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06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the set of instructions repeatedly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 method call where the method being called is the same as one making call (Function call itself)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7" marB="45707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 the set of instructions repeatedly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Loop is repeated until the certain condition met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7" marB="45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EF8040-C16D-4403-A8B9-7456E1946AE0}"/>
              </a:ext>
            </a:extLst>
          </p:cNvPr>
          <p:cNvSpPr txBox="1"/>
          <p:nvPr/>
        </p:nvSpPr>
        <p:spPr>
          <a:xfrm>
            <a:off x="1061883" y="1911893"/>
            <a:ext cx="1085481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1. Start with Current Node(Root) and mark Node as visited.</a:t>
            </a:r>
          </a:p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2. </a:t>
            </a:r>
            <a:r>
              <a:rPr lang="en-US" sz="3200" dirty="0">
                <a:solidFill>
                  <a:srgbClr val="252C33"/>
                </a:solidFill>
                <a:latin typeface="+mn-lt"/>
              </a:rPr>
              <a:t>Push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 the Node in the stack and visit it’s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Left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hild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.</a:t>
            </a:r>
          </a:p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3. Repeat step 2 while Node is not NULL, 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 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if it's NULL then 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       P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op it's parent (i.e. the last node in stack) and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P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rint it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.</a:t>
            </a:r>
          </a:p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4. Now move to </a:t>
            </a:r>
            <a:r>
              <a:rPr lang="en-US" sz="3200" dirty="0">
                <a:solidFill>
                  <a:srgbClr val="252C33"/>
                </a:solidFill>
                <a:latin typeface="+mn-lt"/>
              </a:rPr>
              <a:t>N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ode’s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Right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hild 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and repeat from step 1</a:t>
            </a:r>
          </a:p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5. Repeat whole procedure while Node is not NULL and stack is      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not empty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90E4D-AB31-44DB-8EAB-6EC018FA4EB1}"/>
              </a:ext>
            </a:extLst>
          </p:cNvPr>
          <p:cNvSpPr txBox="1"/>
          <p:nvPr/>
        </p:nvSpPr>
        <p:spPr>
          <a:xfrm>
            <a:off x="1400175" y="146050"/>
            <a:ext cx="10629900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 </a:t>
            </a:r>
            <a:r>
              <a:rPr lang="en-US" sz="3200" b="1" dirty="0">
                <a:latin typeface="Open Sans"/>
              </a:rPr>
              <a:t>In-Order Traversal (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4147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F3C668-3867-4564-BFC1-AE2DD955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49" y="2147887"/>
            <a:ext cx="51149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DA4CB-1F92-4B45-916A-29F9886D8983}"/>
              </a:ext>
            </a:extLst>
          </p:cNvPr>
          <p:cNvSpPr txBox="1"/>
          <p:nvPr/>
        </p:nvSpPr>
        <p:spPr>
          <a:xfrm>
            <a:off x="1400175" y="146050"/>
            <a:ext cx="10629900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 </a:t>
            </a:r>
            <a:r>
              <a:rPr lang="en-US" sz="3200" b="1" dirty="0">
                <a:latin typeface="Open Sans"/>
              </a:rPr>
              <a:t>In-Order Traversal (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 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8EB23-8D0A-43F1-819A-C7455F091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01" y="1867360"/>
            <a:ext cx="538162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159E3-FDCD-4685-8F63-E7BC3ADB4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49" y="1621740"/>
            <a:ext cx="5621927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8E427E-E282-487D-A790-332528B82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35" y="1571165"/>
            <a:ext cx="5404372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D7B965-D187-4BD3-B831-D048E548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853" y="1676277"/>
            <a:ext cx="57054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F8EFCE-D4AB-4393-AEB7-94A353A2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83" y="1828307"/>
            <a:ext cx="5792697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793AE-D607-41F6-B1F3-81D8E57D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30" y="1722259"/>
            <a:ext cx="722066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976B3C-E922-47F1-9EEA-A332218EB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730" y="1722259"/>
            <a:ext cx="7220664" cy="4804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808DBB-8056-4FE7-80B4-31CFD727A9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730" y="1842328"/>
            <a:ext cx="7457768" cy="4095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5B8C01-7AEE-4626-B07F-448C33B9E4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475" y="2129351"/>
            <a:ext cx="6951174" cy="397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364CF5-D3E4-41C7-B07D-DA6116DD59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5901" y="1915733"/>
            <a:ext cx="6422305" cy="4067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FE7E6-CBEF-474A-886C-7E1AFD1BBF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901" y="1704035"/>
            <a:ext cx="6354411" cy="3914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DBF89-27C4-4210-8B59-C9DD686109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1425" y="1898677"/>
            <a:ext cx="5829300" cy="3867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5A2EC-C928-4689-929D-7F888761E7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394" y="2017436"/>
            <a:ext cx="5448300" cy="37147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BBF3F9-F609-43FD-8665-C2EA4F427D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0108" y="1932522"/>
            <a:ext cx="5391150" cy="3686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E8B9EB-50EF-4B15-B813-0F7DE2F56A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964" y="1732966"/>
            <a:ext cx="6277761" cy="4219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B6250-F2FC-4D5F-A636-D63CC940D7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18007" y="2030489"/>
            <a:ext cx="6034642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>
            <a:extLst>
              <a:ext uri="{FF2B5EF4-FFF2-40B4-BE49-F238E27FC236}">
                <a16:creationId xmlns:a16="http://schemas.microsoft.com/office/drawing/2014/main" id="{FE5C5461-0735-4D29-B560-BDA341DEC9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1" y="2004078"/>
            <a:ext cx="5241235" cy="394479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791614-19B1-402B-9EAB-31BC22DA5773}"/>
              </a:ext>
            </a:extLst>
          </p:cNvPr>
          <p:cNvSpPr txBox="1"/>
          <p:nvPr/>
        </p:nvSpPr>
        <p:spPr>
          <a:xfrm>
            <a:off x="1400175" y="146050"/>
            <a:ext cx="10629900" cy="1814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 </a:t>
            </a:r>
            <a:r>
              <a:rPr lang="en-US" sz="3200" b="1" dirty="0">
                <a:latin typeface="Open Sans"/>
              </a:rPr>
              <a:t>In-Order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Root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08B54-F269-4F68-929A-15E09069DE83}"/>
              </a:ext>
            </a:extLst>
          </p:cNvPr>
          <p:cNvSpPr txBox="1"/>
          <p:nvPr/>
        </p:nvSpPr>
        <p:spPr>
          <a:xfrm>
            <a:off x="5905870" y="1760508"/>
            <a:ext cx="51521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292929"/>
                </a:solidFill>
                <a:effectLst/>
                <a:latin typeface="medium-content-serif-font"/>
              </a:rPr>
              <a:t>PSEUDO</a:t>
            </a:r>
            <a:r>
              <a:rPr lang="en-US" sz="2000" b="1" dirty="0">
                <a:solidFill>
                  <a:srgbClr val="292929"/>
                </a:solidFill>
                <a:latin typeface="medium-content-serif-font"/>
              </a:rPr>
              <a:t>-C</a:t>
            </a:r>
            <a:r>
              <a:rPr lang="en-US" sz="2000" b="1" i="0" dirty="0">
                <a:solidFill>
                  <a:srgbClr val="292929"/>
                </a:solidFill>
                <a:effectLst/>
                <a:latin typeface="medium-content-serif-font"/>
              </a:rPr>
              <a:t>ODE: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2C8C8-EFDD-42AA-AC2A-18E8E7B34EC6}"/>
              </a:ext>
            </a:extLst>
          </p:cNvPr>
          <p:cNvSpPr txBox="1"/>
          <p:nvPr/>
        </p:nvSpPr>
        <p:spPr>
          <a:xfrm>
            <a:off x="5905870" y="2360673"/>
            <a:ext cx="612420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Create empty stack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Push the Current Node (Starting with Root Node) </a:t>
            </a:r>
          </a:p>
          <a:p>
            <a:pPr algn="l"/>
            <a:r>
              <a:rPr lang="en-US" b="1" dirty="0">
                <a:solidFill>
                  <a:srgbClr val="333333"/>
                </a:solidFill>
                <a:latin typeface="Helvetica Neue"/>
              </a:rPr>
              <a:t>    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onto stack and </a:t>
            </a:r>
          </a:p>
          <a:p>
            <a:pPr algn="l"/>
            <a:r>
              <a:rPr lang="en-US" b="1" dirty="0">
                <a:solidFill>
                  <a:srgbClr val="333333"/>
                </a:solidFill>
                <a:latin typeface="Helvetica Neue"/>
              </a:rPr>
              <a:t>         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while Left(Current) != NULL</a:t>
            </a:r>
          </a:p>
          <a:p>
            <a:pPr algn="l"/>
            <a:r>
              <a:rPr lang="en-US" b="1" dirty="0">
                <a:solidFill>
                  <a:srgbClr val="333333"/>
                </a:solidFill>
                <a:latin typeface="Helvetica Neue"/>
              </a:rPr>
              <a:t>                  Push(Left(Current)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3. 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While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Current node is NULL and Stack is not empty: </a:t>
            </a:r>
          </a:p>
          <a:p>
            <a:pPr algn="l"/>
            <a:r>
              <a:rPr lang="en-US" b="1" dirty="0">
                <a:solidFill>
                  <a:srgbClr val="333333"/>
                </a:solidFill>
                <a:latin typeface="Helvetica Neue"/>
              </a:rPr>
              <a:t>          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a.  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P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op node from the stack and Print it </a:t>
            </a:r>
          </a:p>
          <a:p>
            <a:pPr algn="l"/>
            <a:r>
              <a:rPr lang="en-US" b="1" dirty="0">
                <a:solidFill>
                  <a:srgbClr val="333333"/>
                </a:solidFill>
                <a:latin typeface="Helvetica Neue"/>
              </a:rPr>
              <a:t>          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b.  Set 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C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urrent Node as the Right child of </a:t>
            </a:r>
          </a:p>
          <a:p>
            <a:pPr algn="l"/>
            <a:r>
              <a:rPr lang="en-US" b="1" dirty="0">
                <a:solidFill>
                  <a:srgbClr val="333333"/>
                </a:solidFill>
                <a:latin typeface="Helvetica Neue"/>
              </a:rPr>
              <a:t>               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popped node to stack. </a:t>
            </a:r>
          </a:p>
          <a:p>
            <a:pPr algn="l"/>
            <a:r>
              <a:rPr lang="en-US" b="1" dirty="0">
                <a:solidFill>
                  <a:srgbClr val="333333"/>
                </a:solidFill>
                <a:latin typeface="Helvetica Neue"/>
              </a:rPr>
              <a:t>        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 c.  Repeat Step 2.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4. Ends when Stack is Empty and Curre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nt Node=NULL</a:t>
            </a:r>
            <a:endParaRPr lang="en-US" b="1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795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3">
            <a:extLst>
              <a:ext uri="{FF2B5EF4-FFF2-40B4-BE49-F238E27FC236}">
                <a16:creationId xmlns:a16="http://schemas.microsoft.com/office/drawing/2014/main" id="{174C472F-0B74-45B8-8364-E02C77C22E5A}"/>
              </a:ext>
            </a:extLst>
          </p:cNvPr>
          <p:cNvGrpSpPr>
            <a:grpSpLocks/>
          </p:cNvGrpSpPr>
          <p:nvPr/>
        </p:nvGrpSpPr>
        <p:grpSpPr bwMode="auto">
          <a:xfrm>
            <a:off x="1352550" y="1042988"/>
            <a:ext cx="4332288" cy="5421312"/>
            <a:chOff x="6559467" y="699043"/>
            <a:chExt cx="3914429" cy="488059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631A9A-A927-4D6A-83CA-96B28D5D1ADB}"/>
                </a:ext>
              </a:extLst>
            </p:cNvPr>
            <p:cNvSpPr/>
            <p:nvPr/>
          </p:nvSpPr>
          <p:spPr>
            <a:xfrm>
              <a:off x="8201835" y="992021"/>
              <a:ext cx="527853" cy="59882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6A59BC-A966-40CD-AD98-8CFC0C62C2A8}"/>
                </a:ext>
              </a:extLst>
            </p:cNvPr>
            <p:cNvSpPr/>
            <p:nvPr/>
          </p:nvSpPr>
          <p:spPr>
            <a:xfrm>
              <a:off x="7236495" y="2231107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FF1C3F3-C9BA-4C38-B49E-FE753183B584}"/>
                </a:ext>
              </a:extLst>
            </p:cNvPr>
            <p:cNvSpPr/>
            <p:nvPr/>
          </p:nvSpPr>
          <p:spPr>
            <a:xfrm>
              <a:off x="9195861" y="2219674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5BA75A-1BA7-46D7-88B7-4CBB20170E55}"/>
                </a:ext>
              </a:extLst>
            </p:cNvPr>
            <p:cNvSpPr/>
            <p:nvPr/>
          </p:nvSpPr>
          <p:spPr>
            <a:xfrm>
              <a:off x="6559467" y="3377297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255E5F-DEAB-4580-8100-FD68751BD82C}"/>
                </a:ext>
              </a:extLst>
            </p:cNvPr>
            <p:cNvSpPr/>
            <p:nvPr/>
          </p:nvSpPr>
          <p:spPr>
            <a:xfrm>
              <a:off x="7824592" y="3414455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9E6641-EFD8-4D16-8AB0-70C685704A0E}"/>
                </a:ext>
              </a:extLst>
            </p:cNvPr>
            <p:cNvSpPr/>
            <p:nvPr/>
          </p:nvSpPr>
          <p:spPr>
            <a:xfrm>
              <a:off x="8673746" y="3365863"/>
              <a:ext cx="527853" cy="59881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FDCA01-00D1-4E44-9739-54AF370CFB8C}"/>
                </a:ext>
              </a:extLst>
            </p:cNvPr>
            <p:cNvSpPr/>
            <p:nvPr/>
          </p:nvSpPr>
          <p:spPr>
            <a:xfrm>
              <a:off x="9946043" y="3401592"/>
              <a:ext cx="527853" cy="59882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366867-4547-4F8A-B608-C9F070ADDC71}"/>
                </a:ext>
              </a:extLst>
            </p:cNvPr>
            <p:cNvSpPr/>
            <p:nvPr/>
          </p:nvSpPr>
          <p:spPr>
            <a:xfrm>
              <a:off x="6720118" y="4724998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124183-DEB6-4C5D-87DC-7AC03768C91B}"/>
                </a:ext>
              </a:extLst>
            </p:cNvPr>
            <p:cNvSpPr/>
            <p:nvPr/>
          </p:nvSpPr>
          <p:spPr>
            <a:xfrm>
              <a:off x="7305346" y="4739290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D4E678-846E-4E0D-8EB8-FEB99195C5BE}"/>
                </a:ext>
              </a:extLst>
            </p:cNvPr>
            <p:cNvSpPr/>
            <p:nvPr/>
          </p:nvSpPr>
          <p:spPr>
            <a:xfrm>
              <a:off x="9657732" y="4696415"/>
              <a:ext cx="243845" cy="2872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0E40A7-D7F7-42D0-A384-BEC788BF8F6B}"/>
                </a:ext>
              </a:extLst>
            </p:cNvPr>
            <p:cNvSpPr/>
            <p:nvPr/>
          </p:nvSpPr>
          <p:spPr>
            <a:xfrm>
              <a:off x="9162871" y="4712136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EE2AED-A842-4A04-AD7A-E39DE473B4BE}"/>
                </a:ext>
              </a:extLst>
            </p:cNvPr>
            <p:cNvSpPr/>
            <p:nvPr/>
          </p:nvSpPr>
          <p:spPr>
            <a:xfrm>
              <a:off x="8788497" y="4752152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F05013-1346-47DB-984E-3BCDFE0863F0}"/>
                </a:ext>
              </a:extLst>
            </p:cNvPr>
            <p:cNvSpPr/>
            <p:nvPr/>
          </p:nvSpPr>
          <p:spPr>
            <a:xfrm>
              <a:off x="8329494" y="4762156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64FE65-AC1C-45F0-A790-40E428C1A8C4}"/>
                </a:ext>
              </a:extLst>
            </p:cNvPr>
            <p:cNvSpPr/>
            <p:nvPr/>
          </p:nvSpPr>
          <p:spPr>
            <a:xfrm>
              <a:off x="7745701" y="4759298"/>
              <a:ext cx="243845" cy="28726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769F4F-E010-42E4-83F9-21DBF0853463}"/>
                </a:ext>
              </a:extLst>
            </p:cNvPr>
            <p:cNvSpPr/>
            <p:nvPr/>
          </p:nvSpPr>
          <p:spPr>
            <a:xfrm>
              <a:off x="10131078" y="4712136"/>
              <a:ext cx="243845" cy="2858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F2D125-79A2-48E8-83D3-D6A6DCE77224}"/>
                </a:ext>
              </a:extLst>
            </p:cNvPr>
            <p:cNvCxnSpPr>
              <a:stCxn id="5" idx="3"/>
              <a:endCxn id="6" idx="7"/>
            </p:cNvCxnSpPr>
            <p:nvPr/>
          </p:nvCxnSpPr>
          <p:spPr>
            <a:xfrm flipH="1">
              <a:off x="7686891" y="1503662"/>
              <a:ext cx="590965" cy="81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F357B8F-4FC4-4CB2-9FEB-B8D91D0078BB}"/>
                </a:ext>
              </a:extLst>
            </p:cNvPr>
            <p:cNvCxnSpPr>
              <a:stCxn id="5" idx="5"/>
              <a:endCxn id="7" idx="1"/>
            </p:cNvCxnSpPr>
            <p:nvPr/>
          </p:nvCxnSpPr>
          <p:spPr>
            <a:xfrm>
              <a:off x="8652231" y="1503662"/>
              <a:ext cx="621087" cy="804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F32DF9-2761-415D-B5BF-270714166499}"/>
                </a:ext>
              </a:extLst>
            </p:cNvPr>
            <p:cNvCxnSpPr>
              <a:stCxn id="6" idx="3"/>
              <a:endCxn id="8" idx="0"/>
            </p:cNvCxnSpPr>
            <p:nvPr/>
          </p:nvCxnSpPr>
          <p:spPr>
            <a:xfrm flipH="1">
              <a:off x="6823393" y="2742748"/>
              <a:ext cx="490559" cy="634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FCC5D61-3808-4555-BABD-310008B4D067}"/>
                </a:ext>
              </a:extLst>
            </p:cNvPr>
            <p:cNvCxnSpPr>
              <a:stCxn id="6" idx="5"/>
              <a:endCxn id="9" idx="0"/>
            </p:cNvCxnSpPr>
            <p:nvPr/>
          </p:nvCxnSpPr>
          <p:spPr>
            <a:xfrm>
              <a:off x="7686891" y="2742748"/>
              <a:ext cx="401627" cy="671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AC3A3C8-94AC-493D-B9C4-D1FE3B37BD25}"/>
                </a:ext>
              </a:extLst>
            </p:cNvPr>
            <p:cNvCxnSpPr>
              <a:stCxn id="7" idx="3"/>
              <a:endCxn id="10" idx="7"/>
            </p:cNvCxnSpPr>
            <p:nvPr/>
          </p:nvCxnSpPr>
          <p:spPr>
            <a:xfrm flipH="1">
              <a:off x="9124142" y="2731314"/>
              <a:ext cx="149176" cy="721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CEBE252-5A97-4BC5-BE67-D7699F6ED7DC}"/>
                </a:ext>
              </a:extLst>
            </p:cNvPr>
            <p:cNvCxnSpPr>
              <a:stCxn id="7" idx="5"/>
              <a:endCxn id="11" idx="0"/>
            </p:cNvCxnSpPr>
            <p:nvPr/>
          </p:nvCxnSpPr>
          <p:spPr>
            <a:xfrm>
              <a:off x="9646257" y="2731314"/>
              <a:ext cx="563713" cy="670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11314B-64A9-44BD-8519-2F66FDCA2DE6}"/>
                </a:ext>
              </a:extLst>
            </p:cNvPr>
            <p:cNvCxnSpPr>
              <a:stCxn id="8" idx="4"/>
              <a:endCxn id="12" idx="0"/>
            </p:cNvCxnSpPr>
            <p:nvPr/>
          </p:nvCxnSpPr>
          <p:spPr>
            <a:xfrm>
              <a:off x="6823393" y="3976116"/>
              <a:ext cx="18647" cy="748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C1D2ED-5313-43F7-BDF4-C4D4AAAA0483}"/>
                </a:ext>
              </a:extLst>
            </p:cNvPr>
            <p:cNvCxnSpPr>
              <a:stCxn id="8" idx="4"/>
              <a:endCxn id="13" idx="1"/>
            </p:cNvCxnSpPr>
            <p:nvPr/>
          </p:nvCxnSpPr>
          <p:spPr>
            <a:xfrm>
              <a:off x="6823393" y="3976116"/>
              <a:ext cx="517812" cy="804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674A97-D1B4-48E1-BF3A-EBD6AB20DB88}"/>
                </a:ext>
              </a:extLst>
            </p:cNvPr>
            <p:cNvCxnSpPr>
              <a:cxnSpLocks/>
              <a:stCxn id="9" idx="3"/>
              <a:endCxn id="18" idx="0"/>
            </p:cNvCxnSpPr>
            <p:nvPr/>
          </p:nvCxnSpPr>
          <p:spPr>
            <a:xfrm flipH="1">
              <a:off x="7867623" y="3926096"/>
              <a:ext cx="32991" cy="83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6B6A301-A662-43AC-A8C3-DCD26AFA59D3}"/>
                </a:ext>
              </a:extLst>
            </p:cNvPr>
            <p:cNvCxnSpPr>
              <a:cxnSpLocks/>
              <a:stCxn id="9" idx="5"/>
              <a:endCxn id="17" idx="1"/>
            </p:cNvCxnSpPr>
            <p:nvPr/>
          </p:nvCxnSpPr>
          <p:spPr>
            <a:xfrm>
              <a:off x="8274988" y="3926096"/>
              <a:ext cx="90367" cy="87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D94EE35-3DF1-44FF-9476-B2DC17430222}"/>
                </a:ext>
              </a:extLst>
            </p:cNvPr>
            <p:cNvCxnSpPr>
              <a:stCxn id="10" idx="3"/>
              <a:endCxn id="16" idx="0"/>
            </p:cNvCxnSpPr>
            <p:nvPr/>
          </p:nvCxnSpPr>
          <p:spPr>
            <a:xfrm>
              <a:off x="8751203" y="3876074"/>
              <a:ext cx="159217" cy="876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61DDE4-6625-4FD1-8159-0D9302725928}"/>
                </a:ext>
              </a:extLst>
            </p:cNvPr>
            <p:cNvCxnSpPr>
              <a:stCxn id="10" idx="5"/>
              <a:endCxn id="15" idx="0"/>
            </p:cNvCxnSpPr>
            <p:nvPr/>
          </p:nvCxnSpPr>
          <p:spPr>
            <a:xfrm>
              <a:off x="9124142" y="3876074"/>
              <a:ext cx="160651" cy="836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A11D246-F38E-40FB-BB08-1FFD15B8B600}"/>
                </a:ext>
              </a:extLst>
            </p:cNvPr>
            <p:cNvCxnSpPr>
              <a:stCxn id="11" idx="3"/>
              <a:endCxn id="14" idx="7"/>
            </p:cNvCxnSpPr>
            <p:nvPr/>
          </p:nvCxnSpPr>
          <p:spPr>
            <a:xfrm flipH="1">
              <a:off x="9865718" y="3913233"/>
              <a:ext cx="157782" cy="826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7B381DF-5BB0-4F2B-9D36-10A3A1CF51D6}"/>
                </a:ext>
              </a:extLst>
            </p:cNvPr>
            <p:cNvCxnSpPr>
              <a:stCxn id="11" idx="5"/>
              <a:endCxn id="19" idx="7"/>
            </p:cNvCxnSpPr>
            <p:nvPr/>
          </p:nvCxnSpPr>
          <p:spPr>
            <a:xfrm flipH="1">
              <a:off x="10339064" y="3913233"/>
              <a:ext cx="57375" cy="840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74" name="TextBox 33">
              <a:extLst>
                <a:ext uri="{FF2B5EF4-FFF2-40B4-BE49-F238E27FC236}">
                  <a16:creationId xmlns:a16="http://schemas.microsoft.com/office/drawing/2014/main" id="{C3F902C4-B60F-4544-B936-F45BDFF47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2215" y="699043"/>
              <a:ext cx="1581078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Director</a:t>
              </a:r>
            </a:p>
          </p:txBody>
        </p:sp>
        <p:sp>
          <p:nvSpPr>
            <p:cNvPr id="10275" name="TextBox 34">
              <a:extLst>
                <a:ext uri="{FF2B5EF4-FFF2-40B4-BE49-F238E27FC236}">
                  <a16:creationId xmlns:a16="http://schemas.microsoft.com/office/drawing/2014/main" id="{76E55C29-CA96-4D34-A054-FC605392B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9998" y="2346585"/>
              <a:ext cx="1139001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Dean</a:t>
              </a:r>
            </a:p>
          </p:txBody>
        </p:sp>
        <p:sp>
          <p:nvSpPr>
            <p:cNvPr id="10276" name="TextBox 35">
              <a:extLst>
                <a:ext uri="{FF2B5EF4-FFF2-40B4-BE49-F238E27FC236}">
                  <a16:creationId xmlns:a16="http://schemas.microsoft.com/office/drawing/2014/main" id="{CAEBFD89-8652-4F2E-BB42-7E2782058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693" y="3579269"/>
              <a:ext cx="704189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10277" name="TextBox 36">
              <a:extLst>
                <a:ext uri="{FF2B5EF4-FFF2-40B4-BE49-F238E27FC236}">
                  <a16:creationId xmlns:a16="http://schemas.microsoft.com/office/drawing/2014/main" id="{19D98032-42D4-488B-8C70-6CB74AFBA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1726" y="3556190"/>
              <a:ext cx="704189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10278" name="TextBox 37">
              <a:extLst>
                <a:ext uri="{FF2B5EF4-FFF2-40B4-BE49-F238E27FC236}">
                  <a16:creationId xmlns:a16="http://schemas.microsoft.com/office/drawing/2014/main" id="{383C7319-72B3-4965-A307-190449B46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1577" y="5256517"/>
              <a:ext cx="2757245" cy="323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 b="1">
                  <a:solidFill>
                    <a:srgbClr val="34D4D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FACULTY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913443-1B43-4149-9BF9-183AFF7E55E9}"/>
              </a:ext>
            </a:extLst>
          </p:cNvPr>
          <p:cNvSpPr txBox="1"/>
          <p:nvPr/>
        </p:nvSpPr>
        <p:spPr>
          <a:xfrm>
            <a:off x="2935288" y="147638"/>
            <a:ext cx="55038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Top Down Approach</a:t>
            </a:r>
          </a:p>
        </p:txBody>
      </p:sp>
      <p:pic>
        <p:nvPicPr>
          <p:cNvPr id="10244" name="Picture 41">
            <a:extLst>
              <a:ext uri="{FF2B5EF4-FFF2-40B4-BE49-F238E27FC236}">
                <a16:creationId xmlns:a16="http://schemas.microsoft.com/office/drawing/2014/main" id="{7DC5853E-B59E-4A3E-88D2-F07FDD4A5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1760538"/>
            <a:ext cx="3567113" cy="42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1CAE1-DED8-42C3-AB9D-F6395528CB27}"/>
              </a:ext>
            </a:extLst>
          </p:cNvPr>
          <p:cNvSpPr txBox="1"/>
          <p:nvPr/>
        </p:nvSpPr>
        <p:spPr>
          <a:xfrm>
            <a:off x="1061883" y="1911893"/>
            <a:ext cx="1085481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1. Start with an Empty Stack and Root Node as Current Node.</a:t>
            </a:r>
          </a:p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2. </a:t>
            </a:r>
            <a:r>
              <a:rPr lang="en-US" sz="3200" dirty="0">
                <a:solidFill>
                  <a:srgbClr val="252C33"/>
                </a:solidFill>
                <a:latin typeface="+mn-lt"/>
              </a:rPr>
              <a:t>Push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 the Current Node (Root) into the stack </a:t>
            </a:r>
          </a:p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3. While Stack is not Empty 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        a. P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op a Node and (</a:t>
            </a:r>
            <a:r>
              <a:rPr lang="en-US" sz="3200" b="0" i="0" dirty="0" err="1">
                <a:solidFill>
                  <a:srgbClr val="252C33"/>
                </a:solidFill>
                <a:effectLst/>
                <a:latin typeface="+mn-lt"/>
              </a:rPr>
              <a:t>i.e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, first time Root Node) and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P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rint it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.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        b. Push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Right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hild (if present) 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of Popped Node.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        c. Push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Left Child (if present) </a:t>
            </a:r>
            <a:r>
              <a:rPr lang="en-US" sz="3200" dirty="0">
                <a:solidFill>
                  <a:srgbClr val="252C33"/>
                </a:solidFill>
                <a:latin typeface="+mn-lt"/>
              </a:rPr>
              <a:t>of Popped Node.</a:t>
            </a:r>
            <a:endParaRPr lang="en-US" sz="3200" b="0" i="0" dirty="0">
              <a:solidFill>
                <a:srgbClr val="252C33"/>
              </a:solidFill>
              <a:effectLst/>
              <a:latin typeface="+mn-lt"/>
            </a:endParaRP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4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. Repeat whole procedure while Node is not NULL and stack is      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not empty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E4CBF-B732-4DA3-B7E4-00907E7BA6E5}"/>
              </a:ext>
            </a:extLst>
          </p:cNvPr>
          <p:cNvSpPr txBox="1"/>
          <p:nvPr/>
        </p:nvSpPr>
        <p:spPr>
          <a:xfrm>
            <a:off x="1400175" y="146050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 </a:t>
            </a:r>
            <a:r>
              <a:rPr lang="en-US" sz="3200" b="1" dirty="0">
                <a:latin typeface="Open Sans"/>
              </a:rPr>
              <a:t>Pre-Order Traversal (Root -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56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Image for post">
            <a:extLst>
              <a:ext uri="{FF2B5EF4-FFF2-40B4-BE49-F238E27FC236}">
                <a16:creationId xmlns:a16="http://schemas.microsoft.com/office/drawing/2014/main" id="{9D752C34-1B99-4EF9-AA11-67BFCC183C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9" y="2006201"/>
            <a:ext cx="5407401" cy="3932604"/>
          </a:xfrm>
          <a:prstGeom prst="rect">
            <a:avLst/>
          </a:prstGeom>
          <a:ln w="38100" cap="sq" cmpd="thickThin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26F43B-2853-477B-A3F6-5324BA3BC084}"/>
              </a:ext>
            </a:extLst>
          </p:cNvPr>
          <p:cNvSpPr txBox="1"/>
          <p:nvPr/>
        </p:nvSpPr>
        <p:spPr>
          <a:xfrm>
            <a:off x="1400175" y="146050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 </a:t>
            </a:r>
            <a:r>
              <a:rPr lang="en-US" sz="3200" b="1" dirty="0">
                <a:latin typeface="Open Sans"/>
              </a:rPr>
              <a:t>Pre-Order Traversal (Root - 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-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BDC5D-0CF9-4E25-94E5-013D5AA670DD}"/>
              </a:ext>
            </a:extLst>
          </p:cNvPr>
          <p:cNvSpPr txBox="1"/>
          <p:nvPr/>
        </p:nvSpPr>
        <p:spPr>
          <a:xfrm>
            <a:off x="6292909" y="2695230"/>
            <a:ext cx="62331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 Create empty stack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 Push root node onto stack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 While our stack is not empty: </a:t>
            </a:r>
          </a:p>
          <a:p>
            <a:pPr algn="l"/>
            <a:r>
              <a:rPr lang="en-US" sz="2000" b="1" dirty="0">
                <a:solidFill>
                  <a:srgbClr val="333333"/>
                </a:solidFill>
                <a:latin typeface="Helvetica Neue"/>
              </a:rPr>
              <a:t>      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a. pop node from the stack and print it </a:t>
            </a:r>
          </a:p>
          <a:p>
            <a:pPr algn="l"/>
            <a:r>
              <a:rPr lang="en-US" sz="2000" b="1" dirty="0">
                <a:solidFill>
                  <a:srgbClr val="333333"/>
                </a:solidFill>
                <a:latin typeface="Helvetica Neue"/>
              </a:rPr>
              <a:t>      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b. push right child of popped node to stack </a:t>
            </a:r>
          </a:p>
          <a:p>
            <a:pPr algn="l"/>
            <a:r>
              <a:rPr lang="en-US" sz="2000" b="1" dirty="0">
                <a:solidFill>
                  <a:srgbClr val="333333"/>
                </a:solidFill>
                <a:latin typeface="Helvetica Neue"/>
              </a:rPr>
              <a:t>      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c. push left child of popped node to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CF249-F8D0-4EB6-9376-1FDEACA7D53D}"/>
              </a:ext>
            </a:extLst>
          </p:cNvPr>
          <p:cNvSpPr txBox="1"/>
          <p:nvPr/>
        </p:nvSpPr>
        <p:spPr>
          <a:xfrm>
            <a:off x="6715125" y="1945724"/>
            <a:ext cx="5152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92929"/>
                </a:solidFill>
                <a:effectLst/>
                <a:latin typeface="medium-content-serif-font"/>
              </a:rPr>
              <a:t>Pseudo</a:t>
            </a:r>
            <a:r>
              <a:rPr lang="en-US" sz="2800" b="1" dirty="0">
                <a:solidFill>
                  <a:srgbClr val="292929"/>
                </a:solidFill>
                <a:latin typeface="medium-content-serif-font"/>
              </a:rPr>
              <a:t>-C</a:t>
            </a:r>
            <a:r>
              <a:rPr lang="en-US" sz="2800" b="1" i="0" dirty="0">
                <a:solidFill>
                  <a:srgbClr val="292929"/>
                </a:solidFill>
                <a:effectLst/>
                <a:latin typeface="medium-content-serif-font"/>
              </a:rPr>
              <a:t>ode:</a:t>
            </a:r>
          </a:p>
        </p:txBody>
      </p:sp>
    </p:spTree>
    <p:extLst>
      <p:ext uri="{BB962C8B-B14F-4D97-AF65-F5344CB8AC3E}">
        <p14:creationId xmlns:p14="http://schemas.microsoft.com/office/powerpoint/2010/main" val="27386562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1CAE1-DED8-42C3-AB9D-F6395528CB27}"/>
              </a:ext>
            </a:extLst>
          </p:cNvPr>
          <p:cNvSpPr txBox="1"/>
          <p:nvPr/>
        </p:nvSpPr>
        <p:spPr>
          <a:xfrm>
            <a:off x="1036831" y="1586216"/>
            <a:ext cx="1085481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1. Start with an Empty Stack and Root Node as Current Node.</a:t>
            </a:r>
          </a:p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2. </a:t>
            </a:r>
            <a:r>
              <a:rPr lang="en-US" sz="3200" dirty="0">
                <a:solidFill>
                  <a:srgbClr val="252C33"/>
                </a:solidFill>
                <a:latin typeface="+mn-lt"/>
              </a:rPr>
              <a:t>Push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 the Current Node (Root) into the stack 1. </a:t>
            </a:r>
          </a:p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3. While Stack1 is not Empty 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        a. P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op a Node and (</a:t>
            </a:r>
            <a:r>
              <a:rPr lang="en-US" sz="3200" b="0" i="0" dirty="0" err="1">
                <a:solidFill>
                  <a:srgbClr val="252C33"/>
                </a:solidFill>
                <a:effectLst/>
                <a:latin typeface="+mn-lt"/>
              </a:rPr>
              <a:t>i.e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, first time Root Node) and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Push it </a:t>
            </a:r>
          </a:p>
          <a:p>
            <a:pPr algn="l"/>
            <a:r>
              <a:rPr lang="en-US" sz="3200" b="1" dirty="0">
                <a:solidFill>
                  <a:srgbClr val="FF0000"/>
                </a:solidFill>
                <a:latin typeface="+mn-lt"/>
              </a:rPr>
              <a:t>                  into Stack2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.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        b. Push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Left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+mn-lt"/>
              </a:rPr>
              <a:t>hild (if present) 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of Popped Node.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        c. Push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Right Child (if present) </a:t>
            </a:r>
            <a:r>
              <a:rPr lang="en-US" sz="3200" dirty="0">
                <a:solidFill>
                  <a:srgbClr val="252C33"/>
                </a:solidFill>
                <a:latin typeface="+mn-lt"/>
              </a:rPr>
              <a:t>of Popped Node.</a:t>
            </a:r>
            <a:endParaRPr lang="en-US" sz="3200" b="0" i="0" dirty="0">
              <a:solidFill>
                <a:srgbClr val="252C33"/>
              </a:solidFill>
              <a:effectLst/>
              <a:latin typeface="+mn-lt"/>
            </a:endParaRPr>
          </a:p>
          <a:p>
            <a:pPr algn="l"/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4. Repeat whole procedure while Node is not NULL and stack is      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     </a:t>
            </a:r>
            <a:r>
              <a:rPr lang="en-US" sz="3200" b="0" i="0" dirty="0">
                <a:solidFill>
                  <a:srgbClr val="252C33"/>
                </a:solidFill>
                <a:effectLst/>
                <a:latin typeface="+mn-lt"/>
              </a:rPr>
              <a:t>not empty.</a:t>
            </a:r>
          </a:p>
          <a:p>
            <a:pPr algn="l"/>
            <a:r>
              <a:rPr lang="en-US" sz="3200" dirty="0">
                <a:solidFill>
                  <a:srgbClr val="252C33"/>
                </a:solidFill>
                <a:latin typeface="+mn-lt"/>
              </a:rPr>
              <a:t>5. Pop all the elements of Stack2 and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Print it</a:t>
            </a:r>
          </a:p>
          <a:p>
            <a:pPr algn="l"/>
            <a:endParaRPr lang="en-US" sz="3200" b="0" i="0" dirty="0">
              <a:solidFill>
                <a:srgbClr val="252C33"/>
              </a:solidFill>
              <a:effectLst/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E4CBF-B732-4DA3-B7E4-00907E7BA6E5}"/>
              </a:ext>
            </a:extLst>
          </p:cNvPr>
          <p:cNvSpPr txBox="1"/>
          <p:nvPr/>
        </p:nvSpPr>
        <p:spPr>
          <a:xfrm>
            <a:off x="1400175" y="146050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 </a:t>
            </a:r>
            <a:r>
              <a:rPr lang="en-US" sz="3200" b="1" dirty="0">
                <a:latin typeface="Open Sans"/>
              </a:rPr>
              <a:t>Post-Order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- Root)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72561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Image for post">
            <a:extLst>
              <a:ext uri="{FF2B5EF4-FFF2-40B4-BE49-F238E27FC236}">
                <a16:creationId xmlns:a16="http://schemas.microsoft.com/office/drawing/2014/main" id="{A5FEF9D9-BB3F-488B-BDDF-8A2CF80D9A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00" y="2115410"/>
            <a:ext cx="6311349" cy="3478695"/>
          </a:xfrm>
          <a:prstGeom prst="rect">
            <a:avLst/>
          </a:prstGeom>
          <a:ln w="38100" cap="sq" cmpd="thickThin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64355-6F7B-4A24-9B21-CDA82586C01B}"/>
              </a:ext>
            </a:extLst>
          </p:cNvPr>
          <p:cNvSpPr txBox="1"/>
          <p:nvPr/>
        </p:nvSpPr>
        <p:spPr>
          <a:xfrm>
            <a:off x="1400175" y="146050"/>
            <a:ext cx="106299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</a:t>
            </a:r>
            <a:r>
              <a:rPr lang="en-US" sz="3200" b="1" dirty="0">
                <a:latin typeface="Open Sans"/>
              </a:rPr>
              <a:t>Post-Order Traversal (</a:t>
            </a:r>
            <a:r>
              <a:rPr lang="en-US" sz="3200" b="1" dirty="0" err="1">
                <a:latin typeface="Open Sans"/>
              </a:rPr>
              <a:t>Leftchild</a:t>
            </a:r>
            <a:r>
              <a:rPr lang="en-US" sz="3200" b="1" dirty="0">
                <a:latin typeface="Open Sans"/>
              </a:rPr>
              <a:t> – </a:t>
            </a:r>
            <a:r>
              <a:rPr lang="en-US" sz="3200" b="1" dirty="0" err="1">
                <a:latin typeface="Open Sans"/>
              </a:rPr>
              <a:t>Rightchild</a:t>
            </a:r>
            <a:r>
              <a:rPr lang="en-US" sz="3200" b="1" dirty="0">
                <a:latin typeface="Open Sans"/>
              </a:rPr>
              <a:t> - Root)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2F720-0F2D-4B89-B7A3-14655DBD0D3F}"/>
              </a:ext>
            </a:extLst>
          </p:cNvPr>
          <p:cNvSpPr txBox="1"/>
          <p:nvPr/>
        </p:nvSpPr>
        <p:spPr>
          <a:xfrm>
            <a:off x="7253081" y="2031506"/>
            <a:ext cx="459436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292929"/>
                </a:solidFill>
                <a:effectLst/>
                <a:latin typeface="medium-content-serif-font"/>
              </a:rPr>
              <a:t>If you just observe here,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medium-content-serif-font"/>
              </a:rPr>
              <a:t>postorder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medium-content-serif-font"/>
              </a:rPr>
              <a:t> traversal is just reverse of preorder traversal (1 3 6 2 5 4 if we traverse the right node first and then left node.)</a:t>
            </a:r>
          </a:p>
          <a:p>
            <a:pPr algn="just"/>
            <a:endParaRPr lang="en-US" sz="2000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pPr algn="just"/>
            <a:r>
              <a:rPr lang="en-US" sz="2000" b="0" i="0" dirty="0">
                <a:solidFill>
                  <a:srgbClr val="292929"/>
                </a:solidFill>
                <a:effectLst/>
                <a:latin typeface="medium-content-serif-font"/>
              </a:rPr>
              <a:t>So idea is follow the same technique as preorder traversal and instead of printing it push it to the another Stack so that they will come out in reverse order (LIFO).</a:t>
            </a:r>
          </a:p>
          <a:p>
            <a:pPr algn="just"/>
            <a:endParaRPr lang="en-US" sz="2000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pPr algn="just"/>
            <a:r>
              <a:rPr lang="en-US" sz="2000" b="0" i="0" dirty="0">
                <a:solidFill>
                  <a:srgbClr val="292929"/>
                </a:solidFill>
                <a:effectLst/>
                <a:latin typeface="medium-content-serif-font"/>
              </a:rPr>
              <a:t>At the end just pop all the items from the second Stack and print it.</a:t>
            </a:r>
          </a:p>
        </p:txBody>
      </p:sp>
    </p:spTree>
    <p:extLst>
      <p:ext uri="{BB962C8B-B14F-4D97-AF65-F5344CB8AC3E}">
        <p14:creationId xmlns:p14="http://schemas.microsoft.com/office/powerpoint/2010/main" val="1730316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48E28A-D6A3-4F50-BE7D-BB76050A766F}"/>
              </a:ext>
            </a:extLst>
          </p:cNvPr>
          <p:cNvSpPr txBox="1"/>
          <p:nvPr/>
        </p:nvSpPr>
        <p:spPr>
          <a:xfrm>
            <a:off x="1013791" y="1057948"/>
            <a:ext cx="10724321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solidFill>
                  <a:srgbClr val="663300"/>
                </a:solidFill>
                <a:effectLst/>
                <a:latin typeface="Gentium Basic"/>
              </a:rPr>
              <a:t>Traversing a tree</a:t>
            </a:r>
          </a:p>
          <a:p>
            <a:pPr algn="just"/>
            <a:r>
              <a:rPr lang="en-US" sz="2400" b="0" i="0" dirty="0">
                <a:solidFill>
                  <a:srgbClr val="444444"/>
                </a:solidFill>
                <a:effectLst/>
                <a:latin typeface="Gentium Book Basic"/>
              </a:rPr>
              <a:t>Before we dive into the binary search trees, the two general ways of traversing any tree: </a:t>
            </a:r>
          </a:p>
          <a:p>
            <a:pPr algn="just"/>
            <a:r>
              <a:rPr lang="en-US" sz="2400" b="1" i="0" dirty="0">
                <a:solidFill>
                  <a:srgbClr val="444444"/>
                </a:solidFill>
                <a:effectLst/>
                <a:latin typeface="Gentium Book Basic"/>
              </a:rPr>
              <a:t>            1. Depth-first search </a:t>
            </a:r>
            <a:r>
              <a:rPr lang="en-US" sz="2400" b="1" dirty="0">
                <a:solidFill>
                  <a:srgbClr val="444444"/>
                </a:solidFill>
                <a:latin typeface="Gentium Book Basic"/>
              </a:rPr>
              <a:t>  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Gentium Book Basic"/>
              </a:rPr>
              <a:t> 2. Breadth-first search.</a:t>
            </a:r>
          </a:p>
          <a:p>
            <a:pPr algn="just"/>
            <a:endParaRPr lang="en-US" sz="2400" b="1" i="0" dirty="0">
              <a:solidFill>
                <a:srgbClr val="444444"/>
              </a:solidFill>
              <a:effectLst/>
              <a:latin typeface="Gentium Book Basic"/>
            </a:endParaRPr>
          </a:p>
          <a:p>
            <a:pPr algn="just"/>
            <a:r>
              <a:rPr lang="en-US" sz="2400" b="1" i="0" dirty="0">
                <a:solidFill>
                  <a:srgbClr val="663300"/>
                </a:solidFill>
                <a:effectLst/>
                <a:latin typeface="Gentium Basic"/>
              </a:rPr>
              <a:t>Depth-first search</a:t>
            </a:r>
          </a:p>
          <a:p>
            <a:pPr algn="just"/>
            <a:r>
              <a:rPr lang="en-US" sz="2400" b="0" i="0" dirty="0">
                <a:solidFill>
                  <a:srgbClr val="444444"/>
                </a:solidFill>
                <a:effectLst/>
                <a:latin typeface="Gentium Book Basic"/>
              </a:rPr>
              <a:t>The three most common traversal orders for depth-first search are:</a:t>
            </a:r>
          </a:p>
          <a:p>
            <a:pPr marL="1714500" lvl="3" indent="-342900"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Gentium Book Basic"/>
              </a:rPr>
              <a:t> Pre-order traversal</a:t>
            </a:r>
          </a:p>
          <a:p>
            <a:pPr marL="1714500" lvl="3" indent="-342900"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Gentium Book Basic"/>
              </a:rPr>
              <a:t> In-order traversal</a:t>
            </a:r>
          </a:p>
          <a:p>
            <a:pPr marL="1714500" lvl="3" indent="-342900"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Gentium Book Basic"/>
              </a:rPr>
              <a:t> Post-order traversal</a:t>
            </a:r>
          </a:p>
          <a:p>
            <a:pPr lvl="1" algn="just"/>
            <a:endParaRPr lang="en-US" sz="2400" b="0" i="0" dirty="0">
              <a:solidFill>
                <a:srgbClr val="444444"/>
              </a:solidFill>
              <a:effectLst/>
              <a:latin typeface="Gentium Book Basic"/>
            </a:endParaRPr>
          </a:p>
          <a:p>
            <a:pPr algn="just"/>
            <a:r>
              <a:rPr lang="en-US" sz="2400" b="1" i="0" dirty="0">
                <a:solidFill>
                  <a:srgbClr val="663300"/>
                </a:solidFill>
                <a:effectLst/>
                <a:latin typeface="Gentium Basic"/>
              </a:rPr>
              <a:t>Breadth-first search</a:t>
            </a:r>
          </a:p>
          <a:p>
            <a:pPr algn="just"/>
            <a:r>
              <a:rPr lang="en-US" sz="2400" dirty="0">
                <a:solidFill>
                  <a:srgbClr val="444444"/>
                </a:solidFill>
                <a:latin typeface="Gentium Book Basic"/>
              </a:rPr>
              <a:t>Often called as Level Order Traversal. </a:t>
            </a:r>
          </a:p>
          <a:p>
            <a:pPr algn="just"/>
            <a:r>
              <a:rPr lang="en-US" sz="2400" dirty="0">
                <a:solidFill>
                  <a:srgbClr val="444444"/>
                </a:solidFill>
                <a:latin typeface="Gentium Book Basic"/>
              </a:rPr>
              <a:t>This means that the root layer (containing one node) will always be visited first, then all nodes in the next layer, etc.</a:t>
            </a:r>
          </a:p>
          <a:p>
            <a:pPr algn="l"/>
            <a:endParaRPr lang="en-US" sz="2000" b="0" i="0" dirty="0">
              <a:solidFill>
                <a:srgbClr val="444444"/>
              </a:solidFill>
              <a:effectLst/>
              <a:latin typeface="Gentium Book Bas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1FB67-D0B7-4CCD-BBED-BE3D746FCC29}"/>
              </a:ext>
            </a:extLst>
          </p:cNvPr>
          <p:cNvSpPr txBox="1"/>
          <p:nvPr/>
        </p:nvSpPr>
        <p:spPr>
          <a:xfrm>
            <a:off x="1400175" y="146050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 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58678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Breadth first traversal for binary trees in JS - DEV">
            <a:extLst>
              <a:ext uri="{FF2B5EF4-FFF2-40B4-BE49-F238E27FC236}">
                <a16:creationId xmlns:a16="http://schemas.microsoft.com/office/drawing/2014/main" id="{31659CAE-643D-4A53-AC99-6DDAC2D4F2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8374"/>
            <a:ext cx="4018722" cy="40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C36025-204B-4F91-812F-83B68EC228C1}"/>
              </a:ext>
            </a:extLst>
          </p:cNvPr>
          <p:cNvSpPr txBox="1"/>
          <p:nvPr/>
        </p:nvSpPr>
        <p:spPr>
          <a:xfrm>
            <a:off x="1400175" y="146050"/>
            <a:ext cx="10629900" cy="11387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BREADTH FIRST SEARCH</a:t>
            </a:r>
            <a:r>
              <a:rPr lang="en-US" sz="2000" b="1" dirty="0">
                <a:solidFill>
                  <a:srgbClr val="E00D50"/>
                </a:solidFill>
                <a:latin typeface="Open Sans"/>
              </a:rPr>
              <a:t>  </a:t>
            </a:r>
            <a:endParaRPr lang="en-IN" sz="28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846C32-4CE7-4895-843A-DD6B80110660}"/>
              </a:ext>
            </a:extLst>
          </p:cNvPr>
          <p:cNvSpPr txBox="1">
            <a:spLocks/>
          </p:cNvSpPr>
          <p:nvPr/>
        </p:nvSpPr>
        <p:spPr>
          <a:xfrm>
            <a:off x="308114" y="1543704"/>
            <a:ext cx="4113695" cy="47079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IN" altLang="en-US" sz="3200" dirty="0"/>
              <a:t>Level Order Traversal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DC3CAF-23E9-47BA-A458-9B0018C6A66A}"/>
              </a:ext>
            </a:extLst>
          </p:cNvPr>
          <p:cNvSpPr txBox="1">
            <a:spLocks/>
          </p:cNvSpPr>
          <p:nvPr/>
        </p:nvSpPr>
        <p:spPr>
          <a:xfrm>
            <a:off x="795129" y="2195925"/>
            <a:ext cx="4834145" cy="45259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altLang="en-US" sz="2400" dirty="0"/>
              <a:t>Visit the root first</a:t>
            </a:r>
          </a:p>
          <a:p>
            <a:pPr algn="just"/>
            <a:r>
              <a:rPr lang="en-IN" altLang="en-US" sz="2400" dirty="0"/>
              <a:t>Visit the roots left child</a:t>
            </a:r>
          </a:p>
          <a:p>
            <a:pPr algn="just"/>
            <a:r>
              <a:rPr lang="en-IN" altLang="en-US" sz="2400" dirty="0"/>
              <a:t>Visit the roots right child</a:t>
            </a:r>
          </a:p>
          <a:p>
            <a:pPr algn="just"/>
            <a:r>
              <a:rPr lang="en-IN" altLang="en-US" sz="2400" dirty="0"/>
              <a:t>Continue the traverse at each level</a:t>
            </a:r>
          </a:p>
          <a:p>
            <a:pPr marL="0" indent="0" algn="just">
              <a:buNone/>
            </a:pPr>
            <a:endParaRPr lang="en-IN" altLang="en-US" sz="2400" dirty="0"/>
          </a:p>
          <a:p>
            <a:pPr algn="just"/>
            <a:r>
              <a:rPr lang="en-IN" altLang="en-US" sz="2400" dirty="0"/>
              <a:t>Employs Queue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34638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AD9F38-8DAD-43FE-8B88-7D4EDCA64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33891"/>
              </p:ext>
            </p:extLst>
          </p:nvPr>
        </p:nvGraphicFramePr>
        <p:xfrm>
          <a:off x="6095998" y="1429025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C6FEFA79-6CF2-41D7-88DD-9687D738BD34}"/>
              </a:ext>
            </a:extLst>
          </p:cNvPr>
          <p:cNvGrpSpPr>
            <a:grpSpLocks/>
          </p:cNvGrpSpPr>
          <p:nvPr/>
        </p:nvGrpSpPr>
        <p:grpSpPr bwMode="auto">
          <a:xfrm>
            <a:off x="1557896" y="2214984"/>
            <a:ext cx="3113081" cy="2870200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B6D350-4E0F-4205-B294-4902F8FF64CF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</a:rPr>
                <a:t>b</a:t>
              </a:r>
              <a:endParaRPr lang="en-IN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F159E6C-CEC7-4133-ADC4-0FC09BBB6CD4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IN" sz="3000" b="1">
                  <a:solidFill>
                    <a:schemeClr val="bg1"/>
                  </a:solidFill>
                </a:rPr>
                <a:t>c</a:t>
              </a:r>
              <a:endParaRPr lang="en-IN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9B1670E-1832-405C-890F-D67927E308E2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3000" b="1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420819-A860-4C5A-AF09-2983BC110A8F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IN" sz="3000" b="1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4A0D95-FDF3-4371-9492-9665826CF7D9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IN" sz="3000" b="1" dirty="0">
                  <a:solidFill>
                    <a:schemeClr val="bg1"/>
                  </a:solidFill>
                </a:rPr>
                <a:t>f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524C6B-C2A1-4475-9123-9D05EAD591EB}"/>
                </a:ext>
              </a:extLst>
            </p:cNvPr>
            <p:cNvCxnSpPr>
              <a:stCxn id="9" idx="3"/>
              <a:endCxn id="11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6FD4EC-632C-4F47-9F9E-4C590FD0813F}"/>
                </a:ext>
              </a:extLst>
            </p:cNvPr>
            <p:cNvCxnSpPr>
              <a:stCxn id="9" idx="5"/>
              <a:endCxn id="12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9BBA9C-80B0-4241-AD34-2819B2B73340}"/>
                </a:ext>
              </a:extLst>
            </p:cNvPr>
            <p:cNvCxnSpPr>
              <a:stCxn id="10" idx="3"/>
              <a:endCxn id="13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8122B19-819C-4139-91D0-578DF0FA167B}"/>
                </a:ext>
              </a:extLst>
            </p:cNvPr>
            <p:cNvCxnSpPr>
              <a:stCxn id="10" idx="5"/>
              <a:endCxn id="18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BB1115-23BB-4193-88FC-84A1DEB71ADC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3000" b="1">
                  <a:solidFill>
                    <a:schemeClr val="bg1"/>
                  </a:solidFill>
                </a:rPr>
                <a:t>g</a:t>
              </a:r>
              <a:endParaRPr lang="en-IN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CD4C641-BB9C-4657-900F-4FA61F5D2879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000" b="1" dirty="0">
                  <a:solidFill>
                    <a:schemeClr val="bg1"/>
                  </a:solidFill>
                </a:rPr>
                <a:t>a</a:t>
              </a:r>
              <a:endParaRPr lang="en-IN" sz="3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6F0D00-D2CF-4D45-A872-006FE6F290B1}"/>
                </a:ext>
              </a:extLst>
            </p:cNvPr>
            <p:cNvCxnSpPr>
              <a:stCxn id="19" idx="3"/>
              <a:endCxn id="9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3FEE3D1-0754-46EA-B3CF-3F11EA4846EA}"/>
                </a:ext>
              </a:extLst>
            </p:cNvPr>
            <p:cNvCxnSpPr>
              <a:stCxn id="19" idx="5"/>
              <a:endCxn id="10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CCE0F76-AD6D-459B-92DC-23D094C65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986508"/>
              </p:ext>
            </p:extLst>
          </p:nvPr>
        </p:nvGraphicFramePr>
        <p:xfrm>
          <a:off x="6095999" y="2050548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17B29C3-308B-4C1D-B36C-EFD482205AA0}"/>
              </a:ext>
            </a:extLst>
          </p:cNvPr>
          <p:cNvSpPr txBox="1"/>
          <p:nvPr/>
        </p:nvSpPr>
        <p:spPr>
          <a:xfrm>
            <a:off x="5037009" y="1422189"/>
            <a:ext cx="78098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queue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35D2EE-D0B7-49DC-80B1-010F34CDD1AA}"/>
              </a:ext>
            </a:extLst>
          </p:cNvPr>
          <p:cNvSpPr txBox="1"/>
          <p:nvPr/>
        </p:nvSpPr>
        <p:spPr>
          <a:xfrm>
            <a:off x="5221539" y="2016113"/>
            <a:ext cx="58221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root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794905-B943-464B-BB34-AFF15A285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945217"/>
              </p:ext>
            </p:extLst>
          </p:nvPr>
        </p:nvGraphicFramePr>
        <p:xfrm>
          <a:off x="6095999" y="2562518"/>
          <a:ext cx="4608513" cy="3698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b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5C04729D-A15E-4C16-9504-96615683AFDE}"/>
              </a:ext>
            </a:extLst>
          </p:cNvPr>
          <p:cNvSpPr txBox="1"/>
          <p:nvPr/>
        </p:nvSpPr>
        <p:spPr>
          <a:xfrm>
            <a:off x="5006659" y="2570893"/>
            <a:ext cx="7965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a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EF2B4C8-11C3-4011-9C64-53896015A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610168"/>
              </p:ext>
            </p:extLst>
          </p:nvPr>
        </p:nvGraphicFramePr>
        <p:xfrm>
          <a:off x="6096000" y="3173559"/>
          <a:ext cx="4608513" cy="3698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c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d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3CACE68-CF27-4C42-A305-E74101AE4F6E}"/>
              </a:ext>
            </a:extLst>
          </p:cNvPr>
          <p:cNvSpPr txBox="1"/>
          <p:nvPr/>
        </p:nvSpPr>
        <p:spPr>
          <a:xfrm>
            <a:off x="4996028" y="3193280"/>
            <a:ext cx="80772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b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24C5DF4-8413-4536-A714-39347C85B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62753"/>
              </p:ext>
            </p:extLst>
          </p:nvPr>
        </p:nvGraphicFramePr>
        <p:xfrm>
          <a:off x="6096000" y="3743772"/>
          <a:ext cx="4608513" cy="3698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d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</a:t>
                      </a:r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603" marB="456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CD4B749-EED4-4679-B4A8-31CCF5096CC4}"/>
              </a:ext>
            </a:extLst>
          </p:cNvPr>
          <p:cNvSpPr txBox="1"/>
          <p:nvPr/>
        </p:nvSpPr>
        <p:spPr>
          <a:xfrm>
            <a:off x="5034316" y="3748060"/>
            <a:ext cx="78367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c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9FC42A3-C9F6-4580-95B8-832B127E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1311"/>
              </p:ext>
            </p:extLst>
          </p:nvPr>
        </p:nvGraphicFramePr>
        <p:xfrm>
          <a:off x="6096000" y="4291986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e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CD89B50-7CD7-4EA4-92E3-BDA91F1D558D}"/>
              </a:ext>
            </a:extLst>
          </p:cNvPr>
          <p:cNvSpPr txBox="1"/>
          <p:nvPr/>
        </p:nvSpPr>
        <p:spPr>
          <a:xfrm>
            <a:off x="4996028" y="4283614"/>
            <a:ext cx="80772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d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7E78FC3-2FBA-4D09-B4B7-A7FD09EA7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269199"/>
              </p:ext>
            </p:extLst>
          </p:nvPr>
        </p:nvGraphicFramePr>
        <p:xfrm>
          <a:off x="6096000" y="4920894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f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A90E64E-C7C9-4548-AD4A-244269AE0559}"/>
              </a:ext>
            </a:extLst>
          </p:cNvPr>
          <p:cNvSpPr txBox="1"/>
          <p:nvPr/>
        </p:nvSpPr>
        <p:spPr>
          <a:xfrm>
            <a:off x="5006659" y="4912707"/>
            <a:ext cx="80131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e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E9182AF-41BA-44BE-8FCE-A3CF3BD05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8050"/>
              </p:ext>
            </p:extLst>
          </p:nvPr>
        </p:nvGraphicFramePr>
        <p:xfrm>
          <a:off x="6096000" y="5533523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g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1EA53E7-59B6-4D4B-96D0-903072CC45EE}"/>
              </a:ext>
            </a:extLst>
          </p:cNvPr>
          <p:cNvSpPr txBox="1"/>
          <p:nvPr/>
        </p:nvSpPr>
        <p:spPr>
          <a:xfrm>
            <a:off x="5029506" y="5529191"/>
            <a:ext cx="75642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f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491C131-356F-46A0-B810-7DFF39AB5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174569"/>
              </p:ext>
            </p:extLst>
          </p:nvPr>
        </p:nvGraphicFramePr>
        <p:xfrm>
          <a:off x="6096000" y="6231230"/>
          <a:ext cx="4608513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8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29ADE6D-41A9-461A-9F29-C1BCDCAB509E}"/>
              </a:ext>
            </a:extLst>
          </p:cNvPr>
          <p:cNvSpPr txBox="1"/>
          <p:nvPr/>
        </p:nvSpPr>
        <p:spPr>
          <a:xfrm>
            <a:off x="5028705" y="6177263"/>
            <a:ext cx="79489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IN" dirty="0"/>
              <a:t>Print 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4CE49-25F1-4A87-93AB-FC7BB3999389}"/>
              </a:ext>
            </a:extLst>
          </p:cNvPr>
          <p:cNvSpPr txBox="1"/>
          <p:nvPr/>
        </p:nvSpPr>
        <p:spPr>
          <a:xfrm>
            <a:off x="1039354" y="203019"/>
            <a:ext cx="10629900" cy="11387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TREE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TRAVERSALS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BREADTH FIRST SEARCH</a:t>
            </a:r>
            <a:r>
              <a:rPr lang="en-US" sz="2000" b="1" dirty="0">
                <a:solidFill>
                  <a:srgbClr val="E00D50"/>
                </a:solidFill>
                <a:latin typeface="Open Sans"/>
              </a:rPr>
              <a:t>  </a:t>
            </a:r>
            <a:endParaRPr lang="en-IN" sz="28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75DEB0-6BC7-4EAB-B96E-1AD14B90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68" y="1388920"/>
            <a:ext cx="11812732" cy="37753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altLang="en-US" sz="3200" dirty="0"/>
              <a:t>A </a:t>
            </a:r>
            <a:r>
              <a:rPr lang="en-IN" altLang="en-US" sz="3200" b="1" dirty="0">
                <a:solidFill>
                  <a:srgbClr val="FF4266"/>
                </a:solidFill>
              </a:rPr>
              <a:t>Binary Search Tree</a:t>
            </a:r>
            <a:r>
              <a:rPr lang="en-IN" altLang="en-US" sz="3200" dirty="0">
                <a:solidFill>
                  <a:srgbClr val="FF4266"/>
                </a:solidFill>
              </a:rPr>
              <a:t> </a:t>
            </a:r>
            <a:r>
              <a:rPr lang="en-IN" altLang="en-US" sz="3200" dirty="0"/>
              <a:t>is a </a:t>
            </a:r>
            <a:r>
              <a:rPr lang="en-IN" altLang="en-US" sz="3200" b="1" dirty="0">
                <a:solidFill>
                  <a:srgbClr val="FF4266"/>
                </a:solidFill>
              </a:rPr>
              <a:t>binary Tree</a:t>
            </a:r>
            <a:r>
              <a:rPr lang="en-IN" altLang="en-US" sz="32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altLang="en-US" sz="3200" dirty="0"/>
              <a:t> It may be </a:t>
            </a:r>
            <a:r>
              <a:rPr lang="en-IN" altLang="en-US" sz="3200" b="1" dirty="0">
                <a:solidFill>
                  <a:srgbClr val="FF4266"/>
                </a:solidFill>
              </a:rPr>
              <a:t>empty</a:t>
            </a:r>
            <a:r>
              <a:rPr lang="en-IN" altLang="en-US" sz="32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altLang="en-US" sz="3200" dirty="0"/>
              <a:t> If it is not empty then it satisfies the following properties:</a:t>
            </a: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altLang="en-US" sz="2800" dirty="0"/>
              <a:t> Every element has a </a:t>
            </a:r>
            <a:r>
              <a:rPr lang="en-IN" altLang="en-US" sz="2800" b="1" dirty="0">
                <a:solidFill>
                  <a:srgbClr val="FF4266"/>
                </a:solidFill>
              </a:rPr>
              <a:t>key</a:t>
            </a:r>
            <a:r>
              <a:rPr lang="en-IN" altLang="en-US" sz="2800" dirty="0"/>
              <a:t> and no two elements have the same key</a:t>
            </a:r>
          </a:p>
          <a:p>
            <a:pPr lvl="1" indent="0">
              <a:buFont typeface="Wingdings" panose="05000000000000000000" pitchFamily="2" charset="2"/>
              <a:buChar char="v"/>
            </a:pPr>
            <a:r>
              <a:rPr lang="en-IN" altLang="en-US" sz="2800" dirty="0"/>
              <a:t> The keys (if any) in the </a:t>
            </a:r>
            <a:r>
              <a:rPr lang="en-IN" altLang="en-US" sz="2800" b="1" dirty="0">
                <a:solidFill>
                  <a:srgbClr val="FF4266"/>
                </a:solidFill>
              </a:rPr>
              <a:t>left subtree</a:t>
            </a:r>
            <a:r>
              <a:rPr lang="en-IN" altLang="en-US" sz="2800" dirty="0">
                <a:solidFill>
                  <a:srgbClr val="FF4266"/>
                </a:solidFill>
              </a:rPr>
              <a:t> </a:t>
            </a:r>
            <a:r>
              <a:rPr lang="en-IN" altLang="en-US" sz="2800" dirty="0"/>
              <a:t>are </a:t>
            </a:r>
            <a:r>
              <a:rPr lang="en-IN" altLang="en-US" sz="2800" b="1" dirty="0">
                <a:solidFill>
                  <a:srgbClr val="FF4266"/>
                </a:solidFill>
              </a:rPr>
              <a:t>smaller than</a:t>
            </a:r>
            <a:r>
              <a:rPr lang="en-IN" altLang="en-US" sz="2800" dirty="0">
                <a:solidFill>
                  <a:srgbClr val="FF4266"/>
                </a:solidFill>
              </a:rPr>
              <a:t> </a:t>
            </a:r>
            <a:r>
              <a:rPr lang="en-IN" altLang="en-US" sz="2800" dirty="0"/>
              <a:t>the key in the root.</a:t>
            </a:r>
          </a:p>
          <a:p>
            <a:pPr lvl="1" indent="0">
              <a:buFont typeface="Wingdings" panose="05000000000000000000" pitchFamily="2" charset="2"/>
              <a:buChar char="v"/>
            </a:pPr>
            <a:r>
              <a:rPr lang="en-IN" altLang="en-US" sz="2800" dirty="0"/>
              <a:t> The keys (if any) in the </a:t>
            </a:r>
            <a:r>
              <a:rPr lang="en-IN" altLang="en-US" sz="2800" b="1" dirty="0">
                <a:solidFill>
                  <a:srgbClr val="FF4266"/>
                </a:solidFill>
              </a:rPr>
              <a:t>right subtree</a:t>
            </a:r>
            <a:r>
              <a:rPr lang="en-IN" altLang="en-US" sz="2800" dirty="0">
                <a:solidFill>
                  <a:srgbClr val="FF4266"/>
                </a:solidFill>
              </a:rPr>
              <a:t> </a:t>
            </a:r>
            <a:r>
              <a:rPr lang="en-IN" altLang="en-US" sz="2800" dirty="0"/>
              <a:t>are </a:t>
            </a:r>
            <a:r>
              <a:rPr lang="en-IN" altLang="en-US" sz="2800" b="1" dirty="0">
                <a:solidFill>
                  <a:srgbClr val="FF4266"/>
                </a:solidFill>
              </a:rPr>
              <a:t>greater than</a:t>
            </a:r>
            <a:r>
              <a:rPr lang="en-IN" altLang="en-US" sz="2800" dirty="0">
                <a:solidFill>
                  <a:srgbClr val="FF4266"/>
                </a:solidFill>
              </a:rPr>
              <a:t> </a:t>
            </a:r>
            <a:r>
              <a:rPr lang="en-IN" altLang="en-US" sz="2800" dirty="0"/>
              <a:t>the key in the root.</a:t>
            </a:r>
          </a:p>
          <a:p>
            <a:pPr lvl="1" indent="0">
              <a:buFont typeface="Wingdings" panose="05000000000000000000" pitchFamily="2" charset="2"/>
              <a:buChar char="v"/>
            </a:pPr>
            <a:r>
              <a:rPr lang="en-IN" altLang="en-US" sz="2800" dirty="0"/>
              <a:t> The </a:t>
            </a:r>
            <a:r>
              <a:rPr lang="en-IN" altLang="en-US" sz="2800" b="1" dirty="0">
                <a:solidFill>
                  <a:srgbClr val="FF4266"/>
                </a:solidFill>
              </a:rPr>
              <a:t>left</a:t>
            </a:r>
            <a:r>
              <a:rPr lang="en-IN" altLang="en-US" sz="2800" dirty="0"/>
              <a:t> and </a:t>
            </a:r>
            <a:r>
              <a:rPr lang="en-IN" altLang="en-US" sz="2800" b="1" dirty="0">
                <a:solidFill>
                  <a:srgbClr val="FF4266"/>
                </a:solidFill>
              </a:rPr>
              <a:t>right</a:t>
            </a:r>
            <a:r>
              <a:rPr lang="en-IN" altLang="en-US" sz="2800" dirty="0"/>
              <a:t> subtrees are also </a:t>
            </a:r>
            <a:r>
              <a:rPr lang="en-IN" altLang="en-US" sz="2800" b="1" dirty="0">
                <a:solidFill>
                  <a:srgbClr val="FF4266"/>
                </a:solidFill>
              </a:rPr>
              <a:t>binary search trees</a:t>
            </a:r>
            <a:r>
              <a:rPr lang="en-IN" altLang="en-US" sz="2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59AC1-144D-4EA1-A0AE-418F1972E59F}"/>
              </a:ext>
            </a:extLst>
          </p:cNvPr>
          <p:cNvSpPr txBox="1"/>
          <p:nvPr/>
        </p:nvSpPr>
        <p:spPr>
          <a:xfrm>
            <a:off x="1400175" y="146050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TREES (BST)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41736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09" name="Group 17">
            <a:extLst>
              <a:ext uri="{FF2B5EF4-FFF2-40B4-BE49-F238E27FC236}">
                <a16:creationId xmlns:a16="http://schemas.microsoft.com/office/drawing/2014/main" id="{191D6F38-1CB3-4460-B071-33AFC5B6A520}"/>
              </a:ext>
            </a:extLst>
          </p:cNvPr>
          <p:cNvGrpSpPr>
            <a:grpSpLocks/>
          </p:cNvGrpSpPr>
          <p:nvPr/>
        </p:nvGrpSpPr>
        <p:grpSpPr bwMode="auto">
          <a:xfrm>
            <a:off x="1184275" y="2447481"/>
            <a:ext cx="3086100" cy="1825625"/>
            <a:chOff x="2658848" y="1155808"/>
            <a:chExt cx="3084520" cy="18255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43DEB6-671C-410C-9247-784A55C8D4F9}"/>
                </a:ext>
              </a:extLst>
            </p:cNvPr>
            <p:cNvSpPr/>
            <p:nvPr/>
          </p:nvSpPr>
          <p:spPr bwMode="auto">
            <a:xfrm>
              <a:off x="2658848" y="2047947"/>
              <a:ext cx="913932" cy="91436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10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C232D7E-6859-46C8-A391-FCF42ECA1CF9}"/>
                </a:ext>
              </a:extLst>
            </p:cNvPr>
            <p:cNvSpPr/>
            <p:nvPr/>
          </p:nvSpPr>
          <p:spPr bwMode="auto">
            <a:xfrm>
              <a:off x="4829436" y="2066997"/>
              <a:ext cx="913932" cy="91436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25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14ABF1-3DA3-45DE-942A-5BFE67D0E7F8}"/>
                </a:ext>
              </a:extLst>
            </p:cNvPr>
            <p:cNvSpPr/>
            <p:nvPr/>
          </p:nvSpPr>
          <p:spPr bwMode="auto">
            <a:xfrm>
              <a:off x="3734622" y="1155808"/>
              <a:ext cx="915519" cy="91436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20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F24C85-F833-46F0-9CAB-1B4CA33B0081}"/>
                </a:ext>
              </a:extLst>
            </p:cNvPr>
            <p:cNvCxnSpPr>
              <a:stCxn id="10" idx="2"/>
              <a:endCxn id="8" idx="0"/>
            </p:cNvCxnSpPr>
            <p:nvPr/>
          </p:nvCxnSpPr>
          <p:spPr bwMode="auto">
            <a:xfrm flipH="1">
              <a:off x="3115814" y="1612990"/>
              <a:ext cx="618808" cy="43495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667997-1723-4C5A-A2E7-2B154C917FB1}"/>
                </a:ext>
              </a:extLst>
            </p:cNvPr>
            <p:cNvCxnSpPr>
              <a:stCxn id="10" idx="6"/>
              <a:endCxn id="9" idx="0"/>
            </p:cNvCxnSpPr>
            <p:nvPr/>
          </p:nvCxnSpPr>
          <p:spPr bwMode="auto">
            <a:xfrm>
              <a:off x="4650141" y="1612990"/>
              <a:ext cx="636261" cy="45400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8C3DF2E3-CBF8-4B3F-B1E5-E84AF961364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196248"/>
            <a:ext cx="5734372" cy="3239315"/>
            <a:chOff x="558800" y="1362075"/>
            <a:chExt cx="7542213" cy="3651250"/>
          </a:xfrm>
          <a:scene3d>
            <a:camera prst="obliqueTopLeft"/>
            <a:lightRig rig="threePt" dir="t"/>
          </a:scene3d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6896C1-45B8-4B6A-AE33-F703B2B8B9B2}"/>
                </a:ext>
              </a:extLst>
            </p:cNvPr>
            <p:cNvSpPr/>
            <p:nvPr/>
          </p:nvSpPr>
          <p:spPr bwMode="auto">
            <a:xfrm>
              <a:off x="1619250" y="2571750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25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ECF860-FCE6-46A8-962F-AD9BE76CA9B3}"/>
                </a:ext>
              </a:extLst>
            </p:cNvPr>
            <p:cNvSpPr/>
            <p:nvPr/>
          </p:nvSpPr>
          <p:spPr bwMode="auto">
            <a:xfrm>
              <a:off x="5889625" y="2586038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75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095A4E-B472-45F7-93CD-E7204F328AA6}"/>
                </a:ext>
              </a:extLst>
            </p:cNvPr>
            <p:cNvSpPr/>
            <p:nvPr/>
          </p:nvSpPr>
          <p:spPr bwMode="auto">
            <a:xfrm>
              <a:off x="558800" y="3941763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15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2EFD82-A5A7-4802-A5CC-9621FF948051}"/>
                </a:ext>
              </a:extLst>
            </p:cNvPr>
            <p:cNvSpPr/>
            <p:nvPr/>
          </p:nvSpPr>
          <p:spPr bwMode="auto">
            <a:xfrm>
              <a:off x="2627313" y="4062413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35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DD30C0E-2D79-4211-AC2A-0D48DDD52A4D}"/>
                </a:ext>
              </a:extLst>
            </p:cNvPr>
            <p:cNvSpPr/>
            <p:nvPr/>
          </p:nvSpPr>
          <p:spPr bwMode="auto">
            <a:xfrm>
              <a:off x="4881563" y="4022725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65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078D66-58EE-4A2E-9F4E-1B244F1D3211}"/>
                </a:ext>
              </a:extLst>
            </p:cNvPr>
            <p:cNvCxnSpPr>
              <a:stCxn id="14" idx="3"/>
              <a:endCxn id="16" idx="0"/>
            </p:cNvCxnSpPr>
            <p:nvPr/>
          </p:nvCxnSpPr>
          <p:spPr bwMode="auto">
            <a:xfrm flipH="1">
              <a:off x="1016000" y="3352800"/>
              <a:ext cx="738188" cy="58896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2D371D0-983A-4499-BB37-B8D51A421928}"/>
                </a:ext>
              </a:extLst>
            </p:cNvPr>
            <p:cNvCxnSpPr>
              <a:stCxn id="14" idx="5"/>
              <a:endCxn id="17" idx="0"/>
            </p:cNvCxnSpPr>
            <p:nvPr/>
          </p:nvCxnSpPr>
          <p:spPr bwMode="auto">
            <a:xfrm>
              <a:off x="2400300" y="3352800"/>
              <a:ext cx="684213" cy="70961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4BC045-E856-4B17-B7F0-61DC9AAD1E4D}"/>
                </a:ext>
              </a:extLst>
            </p:cNvPr>
            <p:cNvCxnSpPr>
              <a:stCxn id="15" idx="3"/>
              <a:endCxn id="18" idx="0"/>
            </p:cNvCxnSpPr>
            <p:nvPr/>
          </p:nvCxnSpPr>
          <p:spPr bwMode="auto">
            <a:xfrm flipH="1">
              <a:off x="5338763" y="3367088"/>
              <a:ext cx="684212" cy="6556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A252A2-646A-42E8-98B7-820D623423EA}"/>
                </a:ext>
              </a:extLst>
            </p:cNvPr>
            <p:cNvCxnSpPr>
              <a:stCxn id="15" idx="5"/>
              <a:endCxn id="23" idx="0"/>
            </p:cNvCxnSpPr>
            <p:nvPr/>
          </p:nvCxnSpPr>
          <p:spPr bwMode="auto">
            <a:xfrm>
              <a:off x="6670675" y="3367088"/>
              <a:ext cx="973138" cy="7318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801C5B-BE03-47A9-B8F9-56C79957DE2D}"/>
                </a:ext>
              </a:extLst>
            </p:cNvPr>
            <p:cNvSpPr/>
            <p:nvPr/>
          </p:nvSpPr>
          <p:spPr bwMode="auto">
            <a:xfrm>
              <a:off x="7186613" y="4098925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85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AE1A6C3-726B-44EF-83DE-AAE07D052C04}"/>
                </a:ext>
              </a:extLst>
            </p:cNvPr>
            <p:cNvSpPr/>
            <p:nvPr/>
          </p:nvSpPr>
          <p:spPr bwMode="auto">
            <a:xfrm>
              <a:off x="3635375" y="1362075"/>
              <a:ext cx="914400" cy="9144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50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47416A-6809-4903-BD65-93C9262402F9}"/>
                </a:ext>
              </a:extLst>
            </p:cNvPr>
            <p:cNvCxnSpPr>
              <a:stCxn id="24" idx="3"/>
              <a:endCxn id="14" idx="7"/>
            </p:cNvCxnSpPr>
            <p:nvPr/>
          </p:nvCxnSpPr>
          <p:spPr>
            <a:xfrm flipH="1">
              <a:off x="2400300" y="2143125"/>
              <a:ext cx="1370013" cy="56197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4BC346B-B506-4E79-8883-A389C2693551}"/>
                </a:ext>
              </a:extLst>
            </p:cNvPr>
            <p:cNvCxnSpPr>
              <a:stCxn id="24" idx="5"/>
              <a:endCxn id="15" idx="1"/>
            </p:cNvCxnSpPr>
            <p:nvPr/>
          </p:nvCxnSpPr>
          <p:spPr>
            <a:xfrm>
              <a:off x="4416425" y="2143125"/>
              <a:ext cx="1606550" cy="57785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AE7704-3FD1-4129-AEF4-BE88C2A6BEA8}"/>
              </a:ext>
            </a:extLst>
          </p:cNvPr>
          <p:cNvSpPr txBox="1"/>
          <p:nvPr/>
        </p:nvSpPr>
        <p:spPr>
          <a:xfrm>
            <a:off x="1200472" y="348856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TREES (BST)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41171-06C3-4DD5-8FFE-B992B3174C3D}"/>
              </a:ext>
            </a:extLst>
          </p:cNvPr>
          <p:cNvSpPr txBox="1"/>
          <p:nvPr/>
        </p:nvSpPr>
        <p:spPr>
          <a:xfrm>
            <a:off x="1076160" y="1484559"/>
            <a:ext cx="249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20  10  25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B7468-9F24-41B5-8655-13095523EAEE}"/>
              </a:ext>
            </a:extLst>
          </p:cNvPr>
          <p:cNvSpPr txBox="1"/>
          <p:nvPr/>
        </p:nvSpPr>
        <p:spPr>
          <a:xfrm>
            <a:off x="6715125" y="1451094"/>
            <a:ext cx="477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50  75  25  35  15  65  85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3" name="Group 6">
            <a:extLst>
              <a:ext uri="{FF2B5EF4-FFF2-40B4-BE49-F238E27FC236}">
                <a16:creationId xmlns:a16="http://schemas.microsoft.com/office/drawing/2014/main" id="{70537EA9-CE8A-40A5-8D6F-C6D9A55AA7E3}"/>
              </a:ext>
            </a:extLst>
          </p:cNvPr>
          <p:cNvGrpSpPr>
            <a:grpSpLocks/>
          </p:cNvGrpSpPr>
          <p:nvPr/>
        </p:nvGrpSpPr>
        <p:grpSpPr bwMode="auto">
          <a:xfrm>
            <a:off x="918470" y="2305890"/>
            <a:ext cx="3548064" cy="4203254"/>
            <a:chOff x="1619250" y="1186797"/>
            <a:chExt cx="3863447" cy="52663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E8D0A3-4673-46A7-8808-8D4AEFD1460E}"/>
                </a:ext>
              </a:extLst>
            </p:cNvPr>
            <p:cNvSpPr/>
            <p:nvPr/>
          </p:nvSpPr>
          <p:spPr bwMode="auto">
            <a:xfrm>
              <a:off x="4568261" y="1186797"/>
              <a:ext cx="914436" cy="91476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100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BE6B16-F717-4F76-A80B-E502ABBCEEFC}"/>
                </a:ext>
              </a:extLst>
            </p:cNvPr>
            <p:cNvSpPr/>
            <p:nvPr/>
          </p:nvSpPr>
          <p:spPr bwMode="auto">
            <a:xfrm>
              <a:off x="3441206" y="2082100"/>
              <a:ext cx="914435" cy="9147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7C6848-5BD2-4D04-834E-37645417227A}"/>
                </a:ext>
              </a:extLst>
            </p:cNvPr>
            <p:cNvSpPr/>
            <p:nvPr/>
          </p:nvSpPr>
          <p:spPr bwMode="auto">
            <a:xfrm>
              <a:off x="2772233" y="3235778"/>
              <a:ext cx="914436" cy="91319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80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0BED17-2E85-43F5-88D2-06FFEB65F00C}"/>
                </a:ext>
              </a:extLst>
            </p:cNvPr>
            <p:cNvSpPr/>
            <p:nvPr/>
          </p:nvSpPr>
          <p:spPr bwMode="auto">
            <a:xfrm>
              <a:off x="2217349" y="4386312"/>
              <a:ext cx="914435" cy="9147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70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FFD8AE-2EBC-47CF-BC8B-07F47B4AF851}"/>
                </a:ext>
              </a:extLst>
            </p:cNvPr>
            <p:cNvCxnSpPr>
              <a:cxnSpLocks/>
              <a:stCxn id="8" idx="2"/>
              <a:endCxn id="9" idx="7"/>
            </p:cNvCxnSpPr>
            <p:nvPr/>
          </p:nvCxnSpPr>
          <p:spPr bwMode="auto">
            <a:xfrm flipH="1">
              <a:off x="4221725" y="1644181"/>
              <a:ext cx="346537" cy="571884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C9571D-95A5-48B2-86FA-8B308E197140}"/>
                </a:ext>
              </a:extLst>
            </p:cNvPr>
            <p:cNvCxnSpPr>
              <a:stCxn id="9" idx="3"/>
              <a:endCxn id="10" idx="0"/>
            </p:cNvCxnSpPr>
            <p:nvPr/>
          </p:nvCxnSpPr>
          <p:spPr bwMode="auto">
            <a:xfrm flipH="1">
              <a:off x="3228586" y="2861697"/>
              <a:ext cx="345722" cy="374081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35D0AB-9F5B-441A-801B-FB174651CF18}"/>
                </a:ext>
              </a:extLst>
            </p:cNvPr>
            <p:cNvCxnSpPr>
              <a:stCxn id="10" idx="3"/>
              <a:endCxn id="11" idx="0"/>
            </p:cNvCxnSpPr>
            <p:nvPr/>
          </p:nvCxnSpPr>
          <p:spPr bwMode="auto">
            <a:xfrm flipH="1">
              <a:off x="2675431" y="4015375"/>
              <a:ext cx="229906" cy="370937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E8F6B63-0D8E-44E9-BCAD-CCA719942E0B}"/>
                </a:ext>
              </a:extLst>
            </p:cNvPr>
            <p:cNvSpPr/>
            <p:nvPr/>
          </p:nvSpPr>
          <p:spPr bwMode="auto">
            <a:xfrm>
              <a:off x="1619250" y="5538419"/>
              <a:ext cx="914435" cy="9147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60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DC435E-DE5C-4DE4-AA87-28B58756B46C}"/>
                </a:ext>
              </a:extLst>
            </p:cNvPr>
            <p:cNvCxnSpPr>
              <a:stCxn id="11" idx="3"/>
              <a:endCxn id="15" idx="0"/>
            </p:cNvCxnSpPr>
            <p:nvPr/>
          </p:nvCxnSpPr>
          <p:spPr>
            <a:xfrm flipH="1">
              <a:off x="2075603" y="5167482"/>
              <a:ext cx="274849" cy="37093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9334" name="Group 16">
            <a:extLst>
              <a:ext uri="{FF2B5EF4-FFF2-40B4-BE49-F238E27FC236}">
                <a16:creationId xmlns:a16="http://schemas.microsoft.com/office/drawing/2014/main" id="{7DFEBE1E-E449-49BC-AB0A-E79449665C17}"/>
              </a:ext>
            </a:extLst>
          </p:cNvPr>
          <p:cNvGrpSpPr>
            <a:grpSpLocks/>
          </p:cNvGrpSpPr>
          <p:nvPr/>
        </p:nvGrpSpPr>
        <p:grpSpPr bwMode="auto">
          <a:xfrm>
            <a:off x="6952457" y="1757330"/>
            <a:ext cx="4179888" cy="4572000"/>
            <a:chOff x="2314575" y="1168400"/>
            <a:chExt cx="5619750" cy="4572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311FE7-FDD0-4185-8AF7-C5859BE60E96}"/>
                </a:ext>
              </a:extLst>
            </p:cNvPr>
            <p:cNvSpPr/>
            <p:nvPr/>
          </p:nvSpPr>
          <p:spPr bwMode="auto">
            <a:xfrm>
              <a:off x="2314575" y="1168400"/>
              <a:ext cx="913503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60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E269EE-97CC-44E4-9C16-351888F39B40}"/>
                </a:ext>
              </a:extLst>
            </p:cNvPr>
            <p:cNvSpPr/>
            <p:nvPr/>
          </p:nvSpPr>
          <p:spPr bwMode="auto">
            <a:xfrm>
              <a:off x="3441513" y="2082800"/>
              <a:ext cx="915638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70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14DC1B-1A38-4364-BE5B-C7FED7A33E49}"/>
                </a:ext>
              </a:extLst>
            </p:cNvPr>
            <p:cNvSpPr/>
            <p:nvPr/>
          </p:nvSpPr>
          <p:spPr bwMode="auto">
            <a:xfrm>
              <a:off x="4634617" y="2997200"/>
              <a:ext cx="915636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>
                  <a:solidFill>
                    <a:srgbClr val="FFFF00"/>
                  </a:solidFill>
                </a:rPr>
                <a:t>80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EEA6D9-102C-4FF7-B3DE-1F9AF263078F}"/>
                </a:ext>
              </a:extLst>
            </p:cNvPr>
            <p:cNvSpPr/>
            <p:nvPr/>
          </p:nvSpPr>
          <p:spPr bwMode="auto">
            <a:xfrm>
              <a:off x="5795704" y="3911600"/>
              <a:ext cx="915636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A5D0D4-1EC8-4CD4-9B63-F5926EEDBFDC}"/>
                </a:ext>
              </a:extLst>
            </p:cNvPr>
            <p:cNvSpPr/>
            <p:nvPr/>
          </p:nvSpPr>
          <p:spPr bwMode="auto">
            <a:xfrm>
              <a:off x="6739088" y="4826000"/>
              <a:ext cx="1195237" cy="914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100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A42FB12-3C93-406B-BB07-28D852B815B3}"/>
                </a:ext>
              </a:extLst>
            </p:cNvPr>
            <p:cNvCxnSpPr>
              <a:stCxn id="18" idx="5"/>
              <a:endCxn id="19" idx="1"/>
            </p:cNvCxnSpPr>
            <p:nvPr/>
          </p:nvCxnSpPr>
          <p:spPr>
            <a:xfrm>
              <a:off x="3095748" y="1947863"/>
              <a:ext cx="480230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53B7B3-25F2-4127-907D-88AC6263F474}"/>
                </a:ext>
              </a:extLst>
            </p:cNvPr>
            <p:cNvCxnSpPr>
              <a:stCxn id="19" idx="5"/>
              <a:endCxn id="20" idx="1"/>
            </p:cNvCxnSpPr>
            <p:nvPr/>
          </p:nvCxnSpPr>
          <p:spPr>
            <a:xfrm>
              <a:off x="4222686" y="2862263"/>
              <a:ext cx="546394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071E2E-5105-4095-9BEE-8D22EA9E3317}"/>
                </a:ext>
              </a:extLst>
            </p:cNvPr>
            <p:cNvCxnSpPr>
              <a:stCxn id="20" idx="5"/>
              <a:endCxn id="21" idx="1"/>
            </p:cNvCxnSpPr>
            <p:nvPr/>
          </p:nvCxnSpPr>
          <p:spPr>
            <a:xfrm>
              <a:off x="5415789" y="3776663"/>
              <a:ext cx="514378" cy="26828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15DC64-E3FF-4E41-910A-1B94B0AD70D2}"/>
                </a:ext>
              </a:extLst>
            </p:cNvPr>
            <p:cNvCxnSpPr>
              <a:stCxn id="21" idx="5"/>
              <a:endCxn id="22" idx="1"/>
            </p:cNvCxnSpPr>
            <p:nvPr/>
          </p:nvCxnSpPr>
          <p:spPr>
            <a:xfrm>
              <a:off x="6576877" y="4692650"/>
              <a:ext cx="337228" cy="2667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E56808B-8B60-4A31-8E5B-08AE5C72A0B5}"/>
              </a:ext>
            </a:extLst>
          </p:cNvPr>
          <p:cNvSpPr txBox="1"/>
          <p:nvPr/>
        </p:nvSpPr>
        <p:spPr>
          <a:xfrm>
            <a:off x="1200472" y="348856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TREES (BST)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59496-FE30-4531-9474-FDB380267B57}"/>
              </a:ext>
            </a:extLst>
          </p:cNvPr>
          <p:cNvSpPr txBox="1"/>
          <p:nvPr/>
        </p:nvSpPr>
        <p:spPr>
          <a:xfrm>
            <a:off x="693174" y="1607574"/>
            <a:ext cx="323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en-US" dirty="0"/>
              <a:t>100  90  80  70  60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0610B-8FFA-4803-A0A9-5DF1464E3E5B}"/>
              </a:ext>
            </a:extLst>
          </p:cNvPr>
          <p:cNvSpPr txBox="1"/>
          <p:nvPr/>
        </p:nvSpPr>
        <p:spPr>
          <a:xfrm>
            <a:off x="8264847" y="1541007"/>
            <a:ext cx="323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en-US" dirty="0"/>
              <a:t>60  70  80  90  100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0D5DF-2DB0-4780-8B3A-DA4A5768749A}"/>
              </a:ext>
            </a:extLst>
          </p:cNvPr>
          <p:cNvSpPr txBox="1"/>
          <p:nvPr/>
        </p:nvSpPr>
        <p:spPr>
          <a:xfrm>
            <a:off x="2447925" y="271463"/>
            <a:ext cx="503078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Terminology of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AFCF8-E9B6-4BFE-8BF0-1626A434A778}"/>
              </a:ext>
            </a:extLst>
          </p:cNvPr>
          <p:cNvSpPr txBox="1"/>
          <p:nvPr/>
        </p:nvSpPr>
        <p:spPr>
          <a:xfrm>
            <a:off x="1176338" y="1303338"/>
            <a:ext cx="5030787" cy="5016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Root: </a:t>
            </a:r>
            <a:r>
              <a:rPr lang="en-IN" sz="2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Parent, Top Most Element or First Element in Hierarchy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Node: </a:t>
            </a:r>
            <a:r>
              <a:rPr lang="en-IN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Information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 Node: </a:t>
            </a:r>
            <a:r>
              <a:rPr lang="en-IN" sz="2000" b="1" dirty="0">
                <a:solidFill>
                  <a:srgbClr val="FF42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predecessor of any node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 Node: </a:t>
            </a:r>
            <a:r>
              <a:rPr lang="en-IN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Successor of node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parent and child. Also called as Edges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Node/ External Node: </a:t>
            </a:r>
            <a:r>
              <a:rPr lang="en-IN" sz="2000" b="1" dirty="0">
                <a:solidFill>
                  <a:srgbClr val="34D4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children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68" name="Group 5">
            <a:extLst>
              <a:ext uri="{FF2B5EF4-FFF2-40B4-BE49-F238E27FC236}">
                <a16:creationId xmlns:a16="http://schemas.microsoft.com/office/drawing/2014/main" id="{0C4F7BEA-72D7-452F-9F0F-FC93E5D8FB6E}"/>
              </a:ext>
            </a:extLst>
          </p:cNvPr>
          <p:cNvGrpSpPr>
            <a:grpSpLocks/>
          </p:cNvGrpSpPr>
          <p:nvPr/>
        </p:nvGrpSpPr>
        <p:grpSpPr bwMode="auto">
          <a:xfrm>
            <a:off x="6559550" y="698500"/>
            <a:ext cx="4603750" cy="4927600"/>
            <a:chOff x="6559467" y="699043"/>
            <a:chExt cx="3914429" cy="49268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F7D356-625E-4CD0-BDAB-526360A8AC46}"/>
                </a:ext>
              </a:extLst>
            </p:cNvPr>
            <p:cNvSpPr/>
            <p:nvPr/>
          </p:nvSpPr>
          <p:spPr>
            <a:xfrm>
              <a:off x="8200828" y="992684"/>
              <a:ext cx="529123" cy="598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BA57C6-F0E4-4BC2-A88B-5C237A2EAB80}"/>
                </a:ext>
              </a:extLst>
            </p:cNvPr>
            <p:cNvSpPr/>
            <p:nvPr/>
          </p:nvSpPr>
          <p:spPr>
            <a:xfrm>
              <a:off x="7235719" y="2230734"/>
              <a:ext cx="529123" cy="59997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DABF02-9E68-4A19-BB79-EF3EC76BAD2B}"/>
                </a:ext>
              </a:extLst>
            </p:cNvPr>
            <p:cNvSpPr/>
            <p:nvPr/>
          </p:nvSpPr>
          <p:spPr>
            <a:xfrm>
              <a:off x="9195633" y="2219623"/>
              <a:ext cx="529123" cy="5983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25C47B-8F12-4B42-99F9-34568BE326D3}"/>
                </a:ext>
              </a:extLst>
            </p:cNvPr>
            <p:cNvSpPr/>
            <p:nvPr/>
          </p:nvSpPr>
          <p:spPr>
            <a:xfrm>
              <a:off x="6559467" y="3376724"/>
              <a:ext cx="527773" cy="59997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42A6F3-5E61-477C-8415-FCCE335367EC}"/>
                </a:ext>
              </a:extLst>
            </p:cNvPr>
            <p:cNvSpPr/>
            <p:nvPr/>
          </p:nvSpPr>
          <p:spPr>
            <a:xfrm>
              <a:off x="7824233" y="3414818"/>
              <a:ext cx="527773" cy="598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D98986-583E-46CF-85B4-21B8040D3099}"/>
                </a:ext>
              </a:extLst>
            </p:cNvPr>
            <p:cNvSpPr/>
            <p:nvPr/>
          </p:nvSpPr>
          <p:spPr>
            <a:xfrm>
              <a:off x="8673259" y="3365613"/>
              <a:ext cx="529123" cy="5983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F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EADB30-FC66-4983-A129-083B95292678}"/>
                </a:ext>
              </a:extLst>
            </p:cNvPr>
            <p:cNvSpPr/>
            <p:nvPr/>
          </p:nvSpPr>
          <p:spPr>
            <a:xfrm>
              <a:off x="9946123" y="3402120"/>
              <a:ext cx="527773" cy="598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G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67685C-A060-4510-A00B-8CD3D2B5357E}"/>
                </a:ext>
              </a:extLst>
            </p:cNvPr>
            <p:cNvSpPr/>
            <p:nvPr/>
          </p:nvSpPr>
          <p:spPr>
            <a:xfrm>
              <a:off x="6720094" y="4724294"/>
              <a:ext cx="242965" cy="2872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H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867B92-A4C1-4C3D-B72C-45C99D4F10BE}"/>
                </a:ext>
              </a:extLst>
            </p:cNvPr>
            <p:cNvSpPr/>
            <p:nvPr/>
          </p:nvSpPr>
          <p:spPr>
            <a:xfrm>
              <a:off x="7305909" y="4738580"/>
              <a:ext cx="242965" cy="2872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I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C0ECA6-50CF-4C76-A431-CB0A8A33A08A}"/>
                </a:ext>
              </a:extLst>
            </p:cNvPr>
            <p:cNvSpPr/>
            <p:nvPr/>
          </p:nvSpPr>
          <p:spPr>
            <a:xfrm>
              <a:off x="9657266" y="4697312"/>
              <a:ext cx="244314" cy="2857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N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787B44-2041-49BF-B212-735B17DD6755}"/>
                </a:ext>
              </a:extLst>
            </p:cNvPr>
            <p:cNvSpPr/>
            <p:nvPr/>
          </p:nvSpPr>
          <p:spPr>
            <a:xfrm>
              <a:off x="9163238" y="4711596"/>
              <a:ext cx="244314" cy="2872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M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FC30D9-F0CD-462C-8A86-2350E4DC52B3}"/>
                </a:ext>
              </a:extLst>
            </p:cNvPr>
            <p:cNvSpPr/>
            <p:nvPr/>
          </p:nvSpPr>
          <p:spPr>
            <a:xfrm>
              <a:off x="8787992" y="4751278"/>
              <a:ext cx="244314" cy="2872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L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DD6561-7984-42BB-8E38-54E20073AED7}"/>
                </a:ext>
              </a:extLst>
            </p:cNvPr>
            <p:cNvSpPr/>
            <p:nvPr/>
          </p:nvSpPr>
          <p:spPr>
            <a:xfrm>
              <a:off x="8329059" y="4760801"/>
              <a:ext cx="244314" cy="2872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K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72D98F-93A1-44D1-8620-4C32A04E6DC9}"/>
                </a:ext>
              </a:extLst>
            </p:cNvPr>
            <p:cNvSpPr/>
            <p:nvPr/>
          </p:nvSpPr>
          <p:spPr>
            <a:xfrm>
              <a:off x="7745944" y="4759214"/>
              <a:ext cx="242965" cy="2872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J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937CC8-2B72-40E9-870B-027FD7BE5989}"/>
                </a:ext>
              </a:extLst>
            </p:cNvPr>
            <p:cNvSpPr/>
            <p:nvPr/>
          </p:nvSpPr>
          <p:spPr>
            <a:xfrm>
              <a:off x="10131046" y="4711596"/>
              <a:ext cx="244315" cy="28729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dirty="0"/>
                <a:t>O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CEA9ABB-5CDD-4B7C-BEB7-9A293AE1D2BF}"/>
                </a:ext>
              </a:extLst>
            </p:cNvPr>
            <p:cNvCxnSpPr>
              <a:stCxn id="7" idx="3"/>
              <a:endCxn id="8" idx="7"/>
            </p:cNvCxnSpPr>
            <p:nvPr/>
          </p:nvCxnSpPr>
          <p:spPr>
            <a:xfrm flipH="1">
              <a:off x="7686553" y="1502189"/>
              <a:ext cx="592563" cy="817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9B131D-6B35-49EB-A713-96A6005D6C2C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8651662" y="1502189"/>
              <a:ext cx="622260" cy="804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32E514-AC55-48C3-9B85-B65736DF4896}"/>
                </a:ext>
              </a:extLst>
            </p:cNvPr>
            <p:cNvCxnSpPr>
              <a:stCxn id="8" idx="3"/>
              <a:endCxn id="10" idx="0"/>
            </p:cNvCxnSpPr>
            <p:nvPr/>
          </p:nvCxnSpPr>
          <p:spPr>
            <a:xfrm flipH="1">
              <a:off x="6824028" y="2741827"/>
              <a:ext cx="488629" cy="63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34F0C-2173-4338-843B-569A26EEB8B3}"/>
                </a:ext>
              </a:extLst>
            </p:cNvPr>
            <p:cNvCxnSpPr>
              <a:stCxn id="8" idx="5"/>
              <a:endCxn id="11" idx="0"/>
            </p:cNvCxnSpPr>
            <p:nvPr/>
          </p:nvCxnSpPr>
          <p:spPr>
            <a:xfrm>
              <a:off x="7686553" y="2741827"/>
              <a:ext cx="400891" cy="672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9DE8D0-E5C1-4929-BBF1-4A6C2F6B172F}"/>
                </a:ext>
              </a:extLst>
            </p:cNvPr>
            <p:cNvCxnSpPr>
              <a:stCxn id="9" idx="3"/>
              <a:endCxn id="12" idx="7"/>
            </p:cNvCxnSpPr>
            <p:nvPr/>
          </p:nvCxnSpPr>
          <p:spPr>
            <a:xfrm flipH="1">
              <a:off x="9124093" y="2730716"/>
              <a:ext cx="149829" cy="722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609692-1D17-40AB-8FA7-F7D10785BCF2}"/>
                </a:ext>
              </a:extLst>
            </p:cNvPr>
            <p:cNvCxnSpPr>
              <a:stCxn id="9" idx="5"/>
              <a:endCxn id="13" idx="0"/>
            </p:cNvCxnSpPr>
            <p:nvPr/>
          </p:nvCxnSpPr>
          <p:spPr>
            <a:xfrm>
              <a:off x="9646467" y="2730716"/>
              <a:ext cx="562867" cy="671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9E383E6-9690-4F6B-BC59-7FA9A23FC4C4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6824028" y="3976703"/>
              <a:ext cx="17548" cy="747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7063BBE-0CFF-4F4A-8A85-3A0E8F2192B6}"/>
                </a:ext>
              </a:extLst>
            </p:cNvPr>
            <p:cNvCxnSpPr>
              <a:stCxn id="10" idx="4"/>
              <a:endCxn id="15" idx="1"/>
            </p:cNvCxnSpPr>
            <p:nvPr/>
          </p:nvCxnSpPr>
          <p:spPr>
            <a:xfrm>
              <a:off x="6824028" y="3976703"/>
              <a:ext cx="516975" cy="804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BC4C72-DE7E-466B-9FA0-59BA9F4AD3B3}"/>
                </a:ext>
              </a:extLst>
            </p:cNvPr>
            <p:cNvCxnSpPr>
              <a:cxnSpLocks/>
              <a:stCxn id="11" idx="3"/>
              <a:endCxn id="20" idx="0"/>
            </p:cNvCxnSpPr>
            <p:nvPr/>
          </p:nvCxnSpPr>
          <p:spPr>
            <a:xfrm flipH="1">
              <a:off x="7867427" y="3925911"/>
              <a:ext cx="33745" cy="833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5504A3-6EEF-4434-B310-ABEA735F9609}"/>
                </a:ext>
              </a:extLst>
            </p:cNvPr>
            <p:cNvCxnSpPr>
              <a:cxnSpLocks/>
              <a:stCxn id="11" idx="5"/>
              <a:endCxn id="19" idx="1"/>
            </p:cNvCxnSpPr>
            <p:nvPr/>
          </p:nvCxnSpPr>
          <p:spPr>
            <a:xfrm>
              <a:off x="8275067" y="3925911"/>
              <a:ext cx="90436" cy="877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264A39D-8B60-49EC-B0C9-269FF919F12A}"/>
                </a:ext>
              </a:extLst>
            </p:cNvPr>
            <p:cNvCxnSpPr>
              <a:stCxn id="12" idx="3"/>
              <a:endCxn id="18" idx="0"/>
            </p:cNvCxnSpPr>
            <p:nvPr/>
          </p:nvCxnSpPr>
          <p:spPr>
            <a:xfrm>
              <a:off x="8751547" y="3876706"/>
              <a:ext cx="157927" cy="8745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13020A2-15F3-4E18-AD6D-E0B418B6DADA}"/>
                </a:ext>
              </a:extLst>
            </p:cNvPr>
            <p:cNvCxnSpPr>
              <a:stCxn id="12" idx="5"/>
              <a:endCxn id="17" idx="0"/>
            </p:cNvCxnSpPr>
            <p:nvPr/>
          </p:nvCxnSpPr>
          <p:spPr>
            <a:xfrm>
              <a:off x="9124093" y="3876706"/>
              <a:ext cx="160627" cy="834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5F987D1-BC6A-411A-85B0-A1BD4115ABAB}"/>
                </a:ext>
              </a:extLst>
            </p:cNvPr>
            <p:cNvCxnSpPr>
              <a:stCxn id="13" idx="3"/>
              <a:endCxn id="16" idx="7"/>
            </p:cNvCxnSpPr>
            <p:nvPr/>
          </p:nvCxnSpPr>
          <p:spPr>
            <a:xfrm flipH="1">
              <a:off x="9865135" y="3913213"/>
              <a:ext cx="157927" cy="825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97BCFF-5B92-47B6-A6DA-2D501DA738F8}"/>
                </a:ext>
              </a:extLst>
            </p:cNvPr>
            <p:cNvCxnSpPr>
              <a:stCxn id="13" idx="5"/>
              <a:endCxn id="21" idx="7"/>
            </p:cNvCxnSpPr>
            <p:nvPr/>
          </p:nvCxnSpPr>
          <p:spPr>
            <a:xfrm flipH="1">
              <a:off x="10340266" y="3913213"/>
              <a:ext cx="56692" cy="841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98" name="TextBox 35">
              <a:extLst>
                <a:ext uri="{FF2B5EF4-FFF2-40B4-BE49-F238E27FC236}">
                  <a16:creationId xmlns:a16="http://schemas.microsoft.com/office/drawing/2014/main" id="{A4B012A4-5934-4F23-BDFD-135F32B55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2215" y="699043"/>
              <a:ext cx="15810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Director</a:t>
              </a:r>
            </a:p>
          </p:txBody>
        </p:sp>
        <p:sp>
          <p:nvSpPr>
            <p:cNvPr id="11299" name="TextBox 36">
              <a:extLst>
                <a:ext uri="{FF2B5EF4-FFF2-40B4-BE49-F238E27FC236}">
                  <a16:creationId xmlns:a16="http://schemas.microsoft.com/office/drawing/2014/main" id="{C1EB0B15-2416-42C8-8B8B-8BDFADE5E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9998" y="2346585"/>
              <a:ext cx="1139001" cy="381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FC4A7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Dean</a:t>
              </a:r>
            </a:p>
          </p:txBody>
        </p:sp>
        <p:sp>
          <p:nvSpPr>
            <p:cNvPr id="11300" name="TextBox 37">
              <a:extLst>
                <a:ext uri="{FF2B5EF4-FFF2-40B4-BE49-F238E27FC236}">
                  <a16:creationId xmlns:a16="http://schemas.microsoft.com/office/drawing/2014/main" id="{8ACDED90-7312-4DF7-A498-E9F503994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693" y="3579269"/>
              <a:ext cx="7041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11301" name="TextBox 38">
              <a:extLst>
                <a:ext uri="{FF2B5EF4-FFF2-40B4-BE49-F238E27FC236}">
                  <a16:creationId xmlns:a16="http://schemas.microsoft.com/office/drawing/2014/main" id="{2CED1D96-6516-4E46-BCFC-0512233E0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1726" y="3556190"/>
              <a:ext cx="7041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HOD</a:t>
              </a:r>
            </a:p>
          </p:txBody>
        </p:sp>
        <p:sp>
          <p:nvSpPr>
            <p:cNvPr id="11302" name="TextBox 39">
              <a:extLst>
                <a:ext uri="{FF2B5EF4-FFF2-40B4-BE49-F238E27FC236}">
                  <a16:creationId xmlns:a16="http://schemas.microsoft.com/office/drawing/2014/main" id="{CF031D7A-0633-4242-ACEA-338B7EDE3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1577" y="5256517"/>
              <a:ext cx="27572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800">
                  <a:solidFill>
                    <a:srgbClr val="34D4D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FACULTY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6">
            <a:extLst>
              <a:ext uri="{FF2B5EF4-FFF2-40B4-BE49-F238E27FC236}">
                <a16:creationId xmlns:a16="http://schemas.microsoft.com/office/drawing/2014/main" id="{62DA7E43-89B0-4A43-844B-E24BBA429BB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869184"/>
            <a:ext cx="5129213" cy="4419600"/>
            <a:chOff x="1083928" y="1286727"/>
            <a:chExt cx="4593871" cy="44197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195BCF-E8F9-4009-92E5-2CF77066F527}"/>
                </a:ext>
              </a:extLst>
            </p:cNvPr>
            <p:cNvSpPr/>
            <p:nvPr/>
          </p:nvSpPr>
          <p:spPr bwMode="auto">
            <a:xfrm>
              <a:off x="2400525" y="2329755"/>
              <a:ext cx="914225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90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5C2B663-117F-43D0-9943-8E4B71F4706E}"/>
                </a:ext>
              </a:extLst>
            </p:cNvPr>
            <p:cNvSpPr/>
            <p:nvPr/>
          </p:nvSpPr>
          <p:spPr bwMode="auto">
            <a:xfrm>
              <a:off x="4762153" y="2463111"/>
              <a:ext cx="915646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93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5A7E19-1C53-4CCE-8C2A-728F8E2F82FC}"/>
                </a:ext>
              </a:extLst>
            </p:cNvPr>
            <p:cNvSpPr/>
            <p:nvPr/>
          </p:nvSpPr>
          <p:spPr bwMode="auto">
            <a:xfrm>
              <a:off x="1644121" y="3525189"/>
              <a:ext cx="911381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IN" sz="2000" b="1" dirty="0">
                  <a:solidFill>
                    <a:srgbClr val="FFFF00"/>
                  </a:solidFill>
                </a:rPr>
                <a:t>88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C89391-C1AB-4B9B-9518-100E956AE701}"/>
                </a:ext>
              </a:extLst>
            </p:cNvPr>
            <p:cNvSpPr/>
            <p:nvPr/>
          </p:nvSpPr>
          <p:spPr bwMode="auto">
            <a:xfrm>
              <a:off x="3567832" y="3755386"/>
              <a:ext cx="915646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2000" b="1" dirty="0">
                  <a:solidFill>
                    <a:srgbClr val="FFFF00"/>
                  </a:solidFill>
                </a:rPr>
                <a:t>91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AAB1DA-B831-4536-A0C5-A10D94A90EB1}"/>
                </a:ext>
              </a:extLst>
            </p:cNvPr>
            <p:cNvSpPr/>
            <p:nvPr/>
          </p:nvSpPr>
          <p:spPr bwMode="auto">
            <a:xfrm>
              <a:off x="1083928" y="4669821"/>
              <a:ext cx="915646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000" b="1">
                  <a:solidFill>
                    <a:srgbClr val="FFFF00"/>
                  </a:solidFill>
                </a:rPr>
                <a:t>87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38D20F-3A71-443E-BE54-666FE5F840AB}"/>
                </a:ext>
              </a:extLst>
            </p:cNvPr>
            <p:cNvSpPr/>
            <p:nvPr/>
          </p:nvSpPr>
          <p:spPr bwMode="auto">
            <a:xfrm>
              <a:off x="2723276" y="4792063"/>
              <a:ext cx="915646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IN" sz="2000" b="1" dirty="0">
                  <a:solidFill>
                    <a:srgbClr val="FFFF00"/>
                  </a:solidFill>
                </a:rPr>
                <a:t>89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F1EE0B-A0A8-4825-A08A-C98D66E9D4D8}"/>
                </a:ext>
              </a:extLst>
            </p:cNvPr>
            <p:cNvCxnSpPr>
              <a:stCxn id="5" idx="3"/>
              <a:endCxn id="7" idx="0"/>
            </p:cNvCxnSpPr>
            <p:nvPr/>
          </p:nvCxnSpPr>
          <p:spPr bwMode="auto">
            <a:xfrm flipH="1">
              <a:off x="2100523" y="3109248"/>
              <a:ext cx="433652" cy="415941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0AE082-18A6-4ECC-9E15-6AECF63BC123}"/>
                </a:ext>
              </a:extLst>
            </p:cNvPr>
            <p:cNvCxnSpPr>
              <a:stCxn id="5" idx="5"/>
              <a:endCxn id="8" idx="0"/>
            </p:cNvCxnSpPr>
            <p:nvPr/>
          </p:nvCxnSpPr>
          <p:spPr bwMode="auto">
            <a:xfrm>
              <a:off x="3181099" y="3109248"/>
              <a:ext cx="844556" cy="646138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5BC7AA-61C3-497B-851A-F0CD4C7B63F3}"/>
                </a:ext>
              </a:extLst>
            </p:cNvPr>
            <p:cNvCxnSpPr>
              <a:stCxn id="7" idx="3"/>
              <a:endCxn id="9" idx="0"/>
            </p:cNvCxnSpPr>
            <p:nvPr/>
          </p:nvCxnSpPr>
          <p:spPr bwMode="auto">
            <a:xfrm flipH="1">
              <a:off x="1541751" y="4306269"/>
              <a:ext cx="236021" cy="363552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3E8DFD2-99A4-4E66-BBA3-81A9F2408430}"/>
                </a:ext>
              </a:extLst>
            </p:cNvPr>
            <p:cNvCxnSpPr>
              <a:stCxn id="7" idx="5"/>
              <a:endCxn id="10" idx="0"/>
            </p:cNvCxnSpPr>
            <p:nvPr/>
          </p:nvCxnSpPr>
          <p:spPr bwMode="auto">
            <a:xfrm>
              <a:off x="2421852" y="4306269"/>
              <a:ext cx="759247" cy="485794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4D54FCA-E9DA-401B-9436-94E73451F366}"/>
                </a:ext>
              </a:extLst>
            </p:cNvPr>
            <p:cNvSpPr/>
            <p:nvPr/>
          </p:nvSpPr>
          <p:spPr bwMode="auto">
            <a:xfrm>
              <a:off x="3434182" y="1286727"/>
              <a:ext cx="914224" cy="91443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FFFF00"/>
                  </a:solidFill>
                </a:rPr>
                <a:t>92</a:t>
              </a:r>
              <a:endParaRPr lang="en-IN" sz="20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757792-5522-4B22-88C7-893628C7DC9A}"/>
                </a:ext>
              </a:extLst>
            </p:cNvPr>
            <p:cNvCxnSpPr>
              <a:stCxn id="15" idx="3"/>
              <a:endCxn id="5" idx="7"/>
            </p:cNvCxnSpPr>
            <p:nvPr/>
          </p:nvCxnSpPr>
          <p:spPr>
            <a:xfrm flipH="1">
              <a:off x="3181099" y="2067807"/>
              <a:ext cx="386733" cy="39530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C8CBDE-ED23-4384-B515-C39DFECC6D31}"/>
                </a:ext>
              </a:extLst>
            </p:cNvPr>
            <p:cNvCxnSpPr>
              <a:stCxn id="15" idx="5"/>
              <a:endCxn id="6" idx="1"/>
            </p:cNvCxnSpPr>
            <p:nvPr/>
          </p:nvCxnSpPr>
          <p:spPr>
            <a:xfrm>
              <a:off x="4214755" y="2067807"/>
              <a:ext cx="682469" cy="53024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BD1B5F9-1AB8-4A1D-80AA-6CA5BD9B1543}"/>
              </a:ext>
            </a:extLst>
          </p:cNvPr>
          <p:cNvSpPr txBox="1"/>
          <p:nvPr/>
        </p:nvSpPr>
        <p:spPr>
          <a:xfrm>
            <a:off x="1200472" y="348856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TREES (BST)</a:t>
            </a:r>
            <a:r>
              <a:rPr lang="en-US" sz="3200" b="1" dirty="0">
                <a:solidFill>
                  <a:srgbClr val="E00D50"/>
                </a:solidFill>
                <a:latin typeface="Open Sans"/>
              </a:rPr>
              <a:t> 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985531-494C-4E29-88AF-207BD619E16E}"/>
              </a:ext>
            </a:extLst>
          </p:cNvPr>
          <p:cNvSpPr txBox="1"/>
          <p:nvPr/>
        </p:nvSpPr>
        <p:spPr>
          <a:xfrm>
            <a:off x="693173" y="1607574"/>
            <a:ext cx="540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/>
            </a:lvl1pPr>
          </a:lstStyle>
          <a:p>
            <a:r>
              <a:rPr lang="en-US" dirty="0"/>
              <a:t>92   93   90   91   88   89   87</a:t>
            </a:r>
          </a:p>
        </p:txBody>
      </p:sp>
    </p:spTree>
    <p:extLst>
      <p:ext uri="{BB962C8B-B14F-4D97-AF65-F5344CB8AC3E}">
        <p14:creationId xmlns:p14="http://schemas.microsoft.com/office/powerpoint/2010/main" val="283305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13DF2-E7B9-4D6D-81B0-E90E6186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1" y="1290304"/>
            <a:ext cx="3450908" cy="4672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6879F-FDA2-4D6B-954C-FD7C2ACD7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061" y="5381625"/>
            <a:ext cx="857250" cy="1162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CAC00B-F8AA-471B-BB54-A93D84B07818}"/>
              </a:ext>
            </a:extLst>
          </p:cNvPr>
          <p:cNvSpPr txBox="1"/>
          <p:nvPr/>
        </p:nvSpPr>
        <p:spPr>
          <a:xfrm>
            <a:off x="1390236" y="255380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9F690-E797-48CD-8B5E-F4C86A6D8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917" y="1436914"/>
            <a:ext cx="3450908" cy="4198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D9C78-61DF-4E5C-B90F-A7CA81A7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182" y="4967620"/>
            <a:ext cx="8001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9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98F358-3CD3-4440-8023-3FC08573A6DE}"/>
              </a:ext>
            </a:extLst>
          </p:cNvPr>
          <p:cNvSpPr txBox="1"/>
          <p:nvPr/>
        </p:nvSpPr>
        <p:spPr>
          <a:xfrm>
            <a:off x="1390236" y="255380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- ADT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7089D-26CB-4EC9-BAE0-88306721D498}"/>
              </a:ext>
            </a:extLst>
          </p:cNvPr>
          <p:cNvSpPr txBox="1"/>
          <p:nvPr/>
        </p:nvSpPr>
        <p:spPr>
          <a:xfrm>
            <a:off x="1915068" y="1524307"/>
            <a:ext cx="5661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 Search (x)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 Insertion(x)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 Deletion(x)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 Minimum()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 Maximum()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 Predecessor(x)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 Successor(x)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 Traverse()</a:t>
            </a:r>
          </a:p>
          <a:p>
            <a:pPr marL="1090613">
              <a:buFont typeface="+mj-lt"/>
              <a:buAutoNum type="alphaLcParenR"/>
            </a:pPr>
            <a:r>
              <a:rPr lang="en-US" sz="2800" dirty="0"/>
              <a:t> In-Order</a:t>
            </a:r>
          </a:p>
          <a:p>
            <a:pPr marL="1090613">
              <a:buFont typeface="+mj-lt"/>
              <a:buAutoNum type="alphaLcParenR"/>
            </a:pPr>
            <a:r>
              <a:rPr lang="en-US" sz="2800" dirty="0"/>
              <a:t> Pre-Order</a:t>
            </a:r>
          </a:p>
          <a:p>
            <a:pPr marL="1090613">
              <a:buFont typeface="+mj-lt"/>
              <a:buAutoNum type="alphaLcParenR"/>
            </a:pPr>
            <a:r>
              <a:rPr lang="en-US" sz="2800" dirty="0"/>
              <a:t> Post-Order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29578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D21B32-1866-4D76-B5B9-DEABB2F4D477}"/>
              </a:ext>
            </a:extLst>
          </p:cNvPr>
          <p:cNvSpPr txBox="1"/>
          <p:nvPr/>
        </p:nvSpPr>
        <p:spPr>
          <a:xfrm>
            <a:off x="1241749" y="4181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- SEARCH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3BA90-08FE-4B85-90EA-19CDEA74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7" y="1794269"/>
            <a:ext cx="3382026" cy="4190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483FF-8ADB-4DDA-910A-84C32EBC8D07}"/>
              </a:ext>
            </a:extLst>
          </p:cNvPr>
          <p:cNvSpPr txBox="1"/>
          <p:nvPr/>
        </p:nvSpPr>
        <p:spPr>
          <a:xfrm>
            <a:off x="81266" y="1279281"/>
            <a:ext cx="261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SEARCH(4)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B928A-45BA-4CBF-9B89-BCC595C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1" y="1808520"/>
            <a:ext cx="3281819" cy="405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602AB-CACE-401B-A4C9-15343D40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54" y="1794269"/>
            <a:ext cx="3281819" cy="40861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70992D-A6D8-4586-9987-D8E4046E1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67" y="1804173"/>
            <a:ext cx="3557992" cy="43404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2EE5CE-B380-4442-B201-80F1CFC9C916}"/>
              </a:ext>
            </a:extLst>
          </p:cNvPr>
          <p:cNvSpPr txBox="1"/>
          <p:nvPr/>
        </p:nvSpPr>
        <p:spPr>
          <a:xfrm>
            <a:off x="550434" y="6340885"/>
            <a:ext cx="352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SEARCH ELEMENT 4 FOUND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D1891-3A10-4036-A51D-0B31DFFBFE60}"/>
              </a:ext>
            </a:extLst>
          </p:cNvPr>
          <p:cNvSpPr txBox="1"/>
          <p:nvPr/>
        </p:nvSpPr>
        <p:spPr>
          <a:xfrm>
            <a:off x="4362447" y="990412"/>
            <a:ext cx="4110388" cy="5693866"/>
          </a:xfrm>
          <a:prstGeom prst="rect">
            <a:avLst/>
          </a:prstGeom>
          <a:noFill/>
          <a:ln w="6350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</a:rPr>
              <a:t>Search (</a:t>
            </a:r>
            <a:r>
              <a:rPr lang="en-US" sz="2400" b="1" dirty="0"/>
              <a:t>r</a:t>
            </a:r>
            <a:r>
              <a:rPr lang="en-US" sz="2400" b="1" i="0" dirty="0">
                <a:effectLst/>
              </a:rPr>
              <a:t>oot, X)</a:t>
            </a:r>
          </a:p>
          <a:p>
            <a:r>
              <a:rPr lang="en-US" sz="2000" dirty="0"/>
              <a:t>temp=root; par=NULL; Loc=NULL</a:t>
            </a:r>
          </a:p>
          <a:p>
            <a:r>
              <a:rPr lang="en-US" sz="2000" dirty="0"/>
              <a:t>If root == NULL</a:t>
            </a:r>
          </a:p>
          <a:p>
            <a:r>
              <a:rPr lang="en-US" sz="2000" dirty="0"/>
              <a:t>      return NULL;</a:t>
            </a:r>
          </a:p>
          <a:p>
            <a:r>
              <a:rPr lang="en-US" sz="2000" dirty="0"/>
              <a:t>else</a:t>
            </a:r>
          </a:p>
          <a:p>
            <a:r>
              <a:rPr lang="en-US" sz="2000" dirty="0"/>
              <a:t>   while  temp != NULL</a:t>
            </a:r>
          </a:p>
          <a:p>
            <a:r>
              <a:rPr lang="en-US" sz="2000" dirty="0"/>
              <a:t>        if X == temp -&gt; data</a:t>
            </a:r>
          </a:p>
          <a:p>
            <a:r>
              <a:rPr lang="en-US" sz="2000" dirty="0"/>
              <a:t>               Loc =temp;</a:t>
            </a:r>
          </a:p>
          <a:p>
            <a:r>
              <a:rPr lang="en-US" sz="2000" dirty="0"/>
              <a:t>               return Loc;</a:t>
            </a:r>
          </a:p>
          <a:p>
            <a:r>
              <a:rPr lang="en-US" sz="2000" dirty="0"/>
              <a:t>        else if X &lt; temp -&gt; data</a:t>
            </a:r>
          </a:p>
          <a:p>
            <a:r>
              <a:rPr lang="en-US" sz="2000" dirty="0"/>
              <a:t>               par = temp                          </a:t>
            </a:r>
          </a:p>
          <a:p>
            <a:r>
              <a:rPr lang="en-US" sz="2000" dirty="0"/>
              <a:t>               temp = temp -&gt; left</a:t>
            </a:r>
          </a:p>
          <a:p>
            <a:r>
              <a:rPr lang="en-US" sz="2000" dirty="0"/>
              <a:t>        else</a:t>
            </a:r>
          </a:p>
          <a:p>
            <a:r>
              <a:rPr lang="en-US" sz="2000" dirty="0"/>
              <a:t>              par = temp                          </a:t>
            </a:r>
          </a:p>
          <a:p>
            <a:r>
              <a:rPr lang="en-US" sz="2000" dirty="0"/>
              <a:t>              temp = temp -&gt; right</a:t>
            </a:r>
          </a:p>
          <a:p>
            <a:r>
              <a:rPr lang="en-US" sz="2000" dirty="0"/>
              <a:t>        end if</a:t>
            </a:r>
          </a:p>
          <a:p>
            <a:r>
              <a:rPr lang="en-US" sz="2000" dirty="0"/>
              <a:t>  end while</a:t>
            </a:r>
          </a:p>
          <a:p>
            <a:r>
              <a:rPr lang="en-US" sz="2000" dirty="0"/>
              <a:t>endif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8EC4D-E4A4-4F5E-814A-F42875F77AC2}"/>
              </a:ext>
            </a:extLst>
          </p:cNvPr>
          <p:cNvSpPr txBox="1"/>
          <p:nvPr/>
        </p:nvSpPr>
        <p:spPr>
          <a:xfrm>
            <a:off x="8706776" y="4525003"/>
            <a:ext cx="3186357" cy="200054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</a:rPr>
              <a:t>Search (</a:t>
            </a:r>
            <a:r>
              <a:rPr lang="en-US" sz="2400" b="1" dirty="0"/>
              <a:t>r</a:t>
            </a:r>
            <a:r>
              <a:rPr lang="en-US" sz="2400" b="1" i="0" dirty="0">
                <a:effectLst/>
              </a:rPr>
              <a:t>oot, X)</a:t>
            </a:r>
          </a:p>
          <a:p>
            <a:r>
              <a:rPr lang="en-US" sz="2000" dirty="0"/>
              <a:t>If Loc != NULL</a:t>
            </a:r>
          </a:p>
          <a:p>
            <a:r>
              <a:rPr lang="en-US" sz="2000" dirty="0"/>
              <a:t>      Write “Element Found”</a:t>
            </a:r>
          </a:p>
          <a:p>
            <a:r>
              <a:rPr lang="en-US" sz="2000" dirty="0"/>
              <a:t>else</a:t>
            </a:r>
          </a:p>
          <a:p>
            <a:r>
              <a:rPr lang="en-US" sz="2000" dirty="0"/>
              <a:t>      Write “Not Found”</a:t>
            </a:r>
          </a:p>
          <a:p>
            <a:r>
              <a:rPr lang="en-US" sz="2000" dirty="0"/>
              <a:t>endif</a:t>
            </a:r>
          </a:p>
        </p:txBody>
      </p:sp>
    </p:spTree>
    <p:extLst>
      <p:ext uri="{BB962C8B-B14F-4D97-AF65-F5344CB8AC3E}">
        <p14:creationId xmlns:p14="http://schemas.microsoft.com/office/powerpoint/2010/main" val="13720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>
            <a:extLst>
              <a:ext uri="{FF2B5EF4-FFF2-40B4-BE49-F238E27FC236}">
                <a16:creationId xmlns:a16="http://schemas.microsoft.com/office/drawing/2014/main" id="{B3298DFC-0D45-4F15-87F5-CB996744F0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63" y="1553227"/>
            <a:ext cx="6999221" cy="480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65F218-EE8B-4579-B21A-4E88684F776F}"/>
              </a:ext>
            </a:extLst>
          </p:cNvPr>
          <p:cNvSpPr txBox="1"/>
          <p:nvPr/>
        </p:nvSpPr>
        <p:spPr>
          <a:xfrm>
            <a:off x="1390236" y="255380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INSERTION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E8B0C-11EB-47B9-B249-00B7FB40492F}"/>
              </a:ext>
            </a:extLst>
          </p:cNvPr>
          <p:cNvSpPr txBox="1"/>
          <p:nvPr/>
        </p:nvSpPr>
        <p:spPr>
          <a:xfrm>
            <a:off x="832171" y="1761494"/>
            <a:ext cx="1784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Insert (10)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A73D4-685B-46E2-A509-88AA9AF9F5F8}"/>
              </a:ext>
            </a:extLst>
          </p:cNvPr>
          <p:cNvSpPr txBox="1"/>
          <p:nvPr/>
        </p:nvSpPr>
        <p:spPr>
          <a:xfrm>
            <a:off x="832172" y="2456584"/>
            <a:ext cx="1784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Insert (5)</a:t>
            </a:r>
          </a:p>
        </p:txBody>
      </p:sp>
    </p:spTree>
    <p:extLst>
      <p:ext uri="{BB962C8B-B14F-4D97-AF65-F5344CB8AC3E}">
        <p14:creationId xmlns:p14="http://schemas.microsoft.com/office/powerpoint/2010/main" val="367570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3E572C-A306-4131-BD5E-3553B7C95965}"/>
              </a:ext>
            </a:extLst>
          </p:cNvPr>
          <p:cNvSpPr txBox="1"/>
          <p:nvPr/>
        </p:nvSpPr>
        <p:spPr>
          <a:xfrm>
            <a:off x="1377710" y="252349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</a:t>
            </a:r>
            <a:r>
              <a:rPr lang="en-US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INSERTION</a:t>
            </a:r>
            <a:endParaRPr lang="en-IN" sz="4000" b="1" dirty="0">
              <a:solidFill>
                <a:srgbClr val="E00D50"/>
              </a:solidFill>
              <a:latin typeface="Raleway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D59D1-B2CC-482B-8A82-1EE8702D75AA}"/>
              </a:ext>
            </a:extLst>
          </p:cNvPr>
          <p:cNvSpPr txBox="1"/>
          <p:nvPr/>
        </p:nvSpPr>
        <p:spPr>
          <a:xfrm>
            <a:off x="3780351" y="1348800"/>
            <a:ext cx="4306833" cy="55092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INSERT( ROOT, X )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 = ROOT,  Par =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hile temp ≠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 X == temp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 Data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write  “Element exists!”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return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else if  X &lt; temp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 Data 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Par = temp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temp = temp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Par = temp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temp = temp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while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BBEB2-770C-4581-AC1B-A3D92C032B3A}"/>
              </a:ext>
            </a:extLst>
          </p:cNvPr>
          <p:cNvSpPr txBox="1"/>
          <p:nvPr/>
        </p:nvSpPr>
        <p:spPr>
          <a:xfrm>
            <a:off x="8342671" y="2025908"/>
            <a:ext cx="3518755" cy="4832092"/>
          </a:xfrm>
          <a:prstGeom prst="rect">
            <a:avLst/>
          </a:prstGeom>
          <a:noFill/>
          <a:ln w="6350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(Root, X)</a:t>
            </a:r>
          </a:p>
          <a:p>
            <a:endParaRPr lang="en-US" sz="22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Data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X;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L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eft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=NULL;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ight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=NULL;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 = NULL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ROOT = N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 if X &lt;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data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Left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N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lse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Right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end if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 INSERT </a:t>
            </a: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EE8B37-AAA6-4BDA-AA2C-EDF7F008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74" y="1689276"/>
            <a:ext cx="3194290" cy="40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65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Content Placeholder 2">
            <a:extLst>
              <a:ext uri="{FF2B5EF4-FFF2-40B4-BE49-F238E27FC236}">
                <a16:creationId xmlns:a16="http://schemas.microsoft.com/office/drawing/2014/main" id="{6FA19990-8A83-4AFB-9F7E-CCDCFBF9B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582" y="1252096"/>
            <a:ext cx="8229600" cy="223202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Case 0 – Leaf Node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if </a:t>
            </a:r>
            <a:r>
              <a:rPr lang="en-US" altLang="en-US" i="1" dirty="0"/>
              <a:t>X</a:t>
            </a:r>
            <a:r>
              <a:rPr lang="en-US" altLang="en-US" dirty="0"/>
              <a:t> has no children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  	then remove </a:t>
            </a:r>
            <a:r>
              <a:rPr lang="en-US" altLang="en-US" i="1" dirty="0"/>
              <a:t>X</a:t>
            </a: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74619-2826-4FF8-9040-A209F2F3103F}"/>
              </a:ext>
            </a:extLst>
          </p:cNvPr>
          <p:cNvSpPr txBox="1"/>
          <p:nvPr/>
        </p:nvSpPr>
        <p:spPr>
          <a:xfrm>
            <a:off x="1377710" y="252349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610" y="2943922"/>
            <a:ext cx="4928839" cy="312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8360" y="2832408"/>
            <a:ext cx="4125952" cy="330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Content Placeholder 2">
            <a:extLst>
              <a:ext uri="{FF2B5EF4-FFF2-40B4-BE49-F238E27FC236}">
                <a16:creationId xmlns:a16="http://schemas.microsoft.com/office/drawing/2014/main" id="{6671FC00-D558-4304-B1EB-8A9E201E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824" y="1210502"/>
            <a:ext cx="8229600" cy="2016125"/>
          </a:xfrm>
        </p:spPr>
        <p:txBody>
          <a:bodyPr/>
          <a:lstStyle/>
          <a:p>
            <a:pPr algn="ctr" eaLnBrk="1" hangingPunct="1">
              <a:buNone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               Case 1 – Node with one Child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if </a:t>
            </a:r>
            <a:r>
              <a:rPr lang="en-US" altLang="en-US" i="1" dirty="0"/>
              <a:t>X</a:t>
            </a:r>
            <a:r>
              <a:rPr lang="en-US" altLang="en-US" dirty="0"/>
              <a:t> has one child		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	   then Make </a:t>
            </a:r>
            <a:r>
              <a:rPr lang="en-US" altLang="en-US" i="1" dirty="0"/>
              <a:t>Par</a:t>
            </a:r>
            <a:r>
              <a:rPr lang="en-US" altLang="en-US" dirty="0"/>
              <a:t>[X] point to child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7DA76-0178-4A4E-94D5-D4D333700769}"/>
              </a:ext>
            </a:extLst>
          </p:cNvPr>
          <p:cNvSpPr txBox="1"/>
          <p:nvPr/>
        </p:nvSpPr>
        <p:spPr>
          <a:xfrm>
            <a:off x="1377710" y="252349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796" y="3144644"/>
            <a:ext cx="5419492" cy="298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1521" y="3100038"/>
            <a:ext cx="4326673" cy="307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Content Placeholder 2">
            <a:extLst>
              <a:ext uri="{FF2B5EF4-FFF2-40B4-BE49-F238E27FC236}">
                <a16:creationId xmlns:a16="http://schemas.microsoft.com/office/drawing/2014/main" id="{6671FC00-D558-4304-B1EB-8A9E201E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824" y="1210502"/>
            <a:ext cx="8229600" cy="2016125"/>
          </a:xfrm>
        </p:spPr>
        <p:txBody>
          <a:bodyPr/>
          <a:lstStyle/>
          <a:p>
            <a:pPr algn="ctr" eaLnBrk="1" hangingPunct="1">
              <a:buNone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               Case 1 – Node with one Child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if </a:t>
            </a:r>
            <a:r>
              <a:rPr lang="en-US" altLang="en-US" i="1" dirty="0"/>
              <a:t>X</a:t>
            </a:r>
            <a:r>
              <a:rPr lang="en-US" altLang="en-US" dirty="0"/>
              <a:t> has one child		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	   then Make </a:t>
            </a:r>
            <a:r>
              <a:rPr lang="en-US" altLang="en-US" i="1" dirty="0"/>
              <a:t>Par</a:t>
            </a:r>
            <a:r>
              <a:rPr lang="en-US" altLang="en-US" dirty="0"/>
              <a:t>[X] point to child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7DA76-0178-4A4E-94D5-D4D333700769}"/>
              </a:ext>
            </a:extLst>
          </p:cNvPr>
          <p:cNvSpPr txBox="1"/>
          <p:nvPr/>
        </p:nvSpPr>
        <p:spPr>
          <a:xfrm>
            <a:off x="1377710" y="252349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280" y="2956560"/>
            <a:ext cx="493776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9440" y="2682240"/>
            <a:ext cx="4236719" cy="3535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A3347B-AD98-4675-B00B-1EE59F9CE29E}"/>
              </a:ext>
            </a:extLst>
          </p:cNvPr>
          <p:cNvSpPr txBox="1"/>
          <p:nvPr/>
        </p:nvSpPr>
        <p:spPr bwMode="auto">
          <a:xfrm>
            <a:off x="3285129" y="4207749"/>
            <a:ext cx="85342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Content Placeholder 2">
            <a:extLst>
              <a:ext uri="{FF2B5EF4-FFF2-40B4-BE49-F238E27FC236}">
                <a16:creationId xmlns:a16="http://schemas.microsoft.com/office/drawing/2014/main" id="{D6FC799B-6FF3-461A-A038-989CC02A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33" y="780788"/>
            <a:ext cx="9097297" cy="2600962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Case 2 – Node with Two Child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if </a:t>
            </a:r>
            <a:r>
              <a:rPr lang="en-US" altLang="en-US" i="1" dirty="0"/>
              <a:t>X</a:t>
            </a:r>
            <a:r>
              <a:rPr lang="en-US" altLang="en-US" dirty="0"/>
              <a:t> has two children (subtrees)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 then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	   Swap </a:t>
            </a:r>
            <a:r>
              <a:rPr lang="en-US" altLang="en-US" i="1" dirty="0"/>
              <a:t>X</a:t>
            </a:r>
            <a:r>
              <a:rPr lang="en-US" altLang="en-US" dirty="0"/>
              <a:t> with its successor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/>
              <a:t>      Perform case 0 or case 1 to Delete it</a:t>
            </a:r>
          </a:p>
          <a:p>
            <a:pPr eaLnBrk="1" hangingPunct="1"/>
            <a:endParaRPr lang="en-I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B1C64-EA4F-40A9-A40D-5C60A0E0A889}"/>
              </a:ext>
            </a:extLst>
          </p:cNvPr>
          <p:cNvSpPr txBox="1"/>
          <p:nvPr/>
        </p:nvSpPr>
        <p:spPr>
          <a:xfrm>
            <a:off x="1177605" y="99127"/>
            <a:ext cx="106299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4000" b="1" dirty="0">
                <a:solidFill>
                  <a:srgbClr val="E00D50"/>
                </a:solidFill>
                <a:latin typeface="Raleway"/>
                <a:ea typeface="+mj-ea"/>
                <a:cs typeface="+mj-cs"/>
              </a:rPr>
              <a:t>BINARY SEARCH TREE (BST) - DELETION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1015" y="6488668"/>
            <a:ext cx="1198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with Leftmost node of the right </a:t>
            </a:r>
            <a:r>
              <a:rPr lang="en-US" dirty="0" err="1"/>
              <a:t>subtree</a:t>
            </a:r>
            <a:r>
              <a:rPr lang="en-US" dirty="0"/>
              <a:t> or rightmost node of the left </a:t>
            </a:r>
            <a:r>
              <a:rPr lang="en-US" dirty="0" err="1"/>
              <a:t>subtree</a:t>
            </a:r>
            <a:r>
              <a:rPr lang="en-US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9674" y="3309938"/>
            <a:ext cx="4698757" cy="293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A3347B-AD98-4675-B00B-1EE59F9CE29E}"/>
              </a:ext>
            </a:extLst>
          </p:cNvPr>
          <p:cNvSpPr txBox="1"/>
          <p:nvPr/>
        </p:nvSpPr>
        <p:spPr bwMode="auto">
          <a:xfrm>
            <a:off x="1157390" y="4928720"/>
            <a:ext cx="85342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IN" b="1" dirty="0">
                <a:solidFill>
                  <a:srgbClr val="FF3399"/>
                </a:solidFill>
              </a:rPr>
              <a:t> X =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3554" y="3182816"/>
            <a:ext cx="4255477" cy="293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7507</TotalTime>
  <Words>9976</Words>
  <Application>Microsoft Office PowerPoint</Application>
  <PresentationFormat>Widescreen</PresentationFormat>
  <Paragraphs>2212</Paragraphs>
  <Slides>109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7" baseType="lpstr">
      <vt:lpstr>-apple-system</vt:lpstr>
      <vt:lpstr>Arial</vt:lpstr>
      <vt:lpstr>Calibri</vt:lpstr>
      <vt:lpstr>Calibri Light</vt:lpstr>
      <vt:lpstr>euclid_circular_a</vt:lpstr>
      <vt:lpstr>Gentium Basic</vt:lpstr>
      <vt:lpstr>Gentium Book Basic</vt:lpstr>
      <vt:lpstr>Helvetica Neue</vt:lpstr>
      <vt:lpstr>MathJax_Main</vt:lpstr>
      <vt:lpstr>MathJax_Math-italic</vt:lpstr>
      <vt:lpstr>medium-content-serif-font</vt:lpstr>
      <vt:lpstr>Open Sans</vt:lpstr>
      <vt:lpstr>proxima_novaregular</vt:lpstr>
      <vt:lpstr>Raleway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 Representation</vt:lpstr>
      <vt:lpstr>Example 1</vt:lpstr>
      <vt:lpstr>Example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Special Binary Tree</vt:lpstr>
      <vt:lpstr>PowerPoint Presentation</vt:lpstr>
      <vt:lpstr>PowerPoint Presentation</vt:lpstr>
      <vt:lpstr>PowerPoint Presentation</vt:lpstr>
      <vt:lpstr>LEFT SKEWED TREE</vt:lpstr>
      <vt:lpstr>RIGHT SKEWED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ORDER TRAVERSAL</vt:lpstr>
      <vt:lpstr>IN ORDER TRAVERSAL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 ORDER TRAVERSAL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 ORDER TRAVERSAL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SEARCH TREE (BST) - DELETION </vt:lpstr>
      <vt:lpstr>BINARY SEARCH TREE (BST) - DELETION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Sathya Sundar</cp:lastModifiedBy>
  <cp:revision>392</cp:revision>
  <dcterms:created xsi:type="dcterms:W3CDTF">2017-11-09T17:58:25Z</dcterms:created>
  <dcterms:modified xsi:type="dcterms:W3CDTF">2020-09-10T06:08:23Z</dcterms:modified>
</cp:coreProperties>
</file>